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7" r:id="rId36"/>
    <p:sldId id="298" r:id="rId37"/>
    <p:sldId id="296" r:id="rId38"/>
    <p:sldId id="290" r:id="rId39"/>
    <p:sldId id="291" r:id="rId40"/>
    <p:sldId id="292" r:id="rId41"/>
    <p:sldId id="293" r:id="rId42"/>
    <p:sldId id="294" r:id="rId43"/>
    <p:sldId id="295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10693400" cy="7562850"/>
  <p:notesSz cx="10693400" cy="75628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75" y="-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428F9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428F9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rgbClr val="428F9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2" cy="6479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684092" y="6750009"/>
            <a:ext cx="1117395" cy="5399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786055" y="6828576"/>
            <a:ext cx="2078671" cy="38598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890520" y="6750012"/>
            <a:ext cx="810260" cy="540385"/>
          </a:xfrm>
          <a:custGeom>
            <a:avLst/>
            <a:gdLst/>
            <a:ahLst/>
            <a:cxnLst/>
            <a:rect l="l" t="t" r="r" b="b"/>
            <a:pathLst>
              <a:path w="810260" h="540384">
                <a:moveTo>
                  <a:pt x="0" y="0"/>
                </a:moveTo>
                <a:lnTo>
                  <a:pt x="810006" y="0"/>
                </a:lnTo>
                <a:lnTo>
                  <a:pt x="810006" y="540004"/>
                </a:lnTo>
                <a:lnTo>
                  <a:pt x="0" y="540004"/>
                </a:lnTo>
                <a:lnTo>
                  <a:pt x="0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66979" y="6810011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26"/>
                </a:moveTo>
                <a:lnTo>
                  <a:pt x="0" y="20726"/>
                </a:lnTo>
                <a:lnTo>
                  <a:pt x="17640" y="33540"/>
                </a:lnTo>
                <a:lnTo>
                  <a:pt x="10909" y="54267"/>
                </a:lnTo>
                <a:lnTo>
                  <a:pt x="28536" y="41452"/>
                </a:lnTo>
                <a:lnTo>
                  <a:pt x="42002" y="41452"/>
                </a:lnTo>
                <a:lnTo>
                  <a:pt x="39433" y="33540"/>
                </a:lnTo>
                <a:lnTo>
                  <a:pt x="57073" y="20726"/>
                </a:lnTo>
                <a:close/>
              </a:path>
              <a:path w="57150" h="54609">
                <a:moveTo>
                  <a:pt x="42002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2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76979" y="6834127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26"/>
                </a:moveTo>
                <a:lnTo>
                  <a:pt x="0" y="20726"/>
                </a:lnTo>
                <a:lnTo>
                  <a:pt x="17640" y="33528"/>
                </a:lnTo>
                <a:lnTo>
                  <a:pt x="10909" y="54267"/>
                </a:lnTo>
                <a:lnTo>
                  <a:pt x="28536" y="41452"/>
                </a:lnTo>
                <a:lnTo>
                  <a:pt x="42005" y="41452"/>
                </a:lnTo>
                <a:lnTo>
                  <a:pt x="39433" y="33528"/>
                </a:lnTo>
                <a:lnTo>
                  <a:pt x="57073" y="20726"/>
                </a:lnTo>
                <a:close/>
              </a:path>
              <a:path w="57150" h="54609">
                <a:moveTo>
                  <a:pt x="42005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5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111094" y="6899998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53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2" y="41465"/>
                </a:lnTo>
                <a:lnTo>
                  <a:pt x="39433" y="33553"/>
                </a:lnTo>
                <a:lnTo>
                  <a:pt x="57073" y="20739"/>
                </a:lnTo>
                <a:close/>
              </a:path>
              <a:path w="57150" h="54609">
                <a:moveTo>
                  <a:pt x="42002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2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086980" y="6990012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61" y="20726"/>
                </a:moveTo>
                <a:lnTo>
                  <a:pt x="0" y="20726"/>
                </a:lnTo>
                <a:lnTo>
                  <a:pt x="17640" y="33528"/>
                </a:lnTo>
                <a:lnTo>
                  <a:pt x="10896" y="54267"/>
                </a:lnTo>
                <a:lnTo>
                  <a:pt x="28536" y="41452"/>
                </a:lnTo>
                <a:lnTo>
                  <a:pt x="42005" y="41452"/>
                </a:lnTo>
                <a:lnTo>
                  <a:pt x="39433" y="33528"/>
                </a:lnTo>
                <a:lnTo>
                  <a:pt x="57061" y="20726"/>
                </a:lnTo>
                <a:close/>
              </a:path>
              <a:path w="57150" h="54609">
                <a:moveTo>
                  <a:pt x="42005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5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446979" y="6990012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26"/>
                </a:moveTo>
                <a:lnTo>
                  <a:pt x="0" y="20726"/>
                </a:lnTo>
                <a:lnTo>
                  <a:pt x="17640" y="33528"/>
                </a:lnTo>
                <a:lnTo>
                  <a:pt x="10896" y="54267"/>
                </a:lnTo>
                <a:lnTo>
                  <a:pt x="28536" y="41452"/>
                </a:lnTo>
                <a:lnTo>
                  <a:pt x="42005" y="41452"/>
                </a:lnTo>
                <a:lnTo>
                  <a:pt x="39433" y="33528"/>
                </a:lnTo>
                <a:lnTo>
                  <a:pt x="57073" y="20726"/>
                </a:lnTo>
                <a:close/>
              </a:path>
              <a:path w="57150" h="54609">
                <a:moveTo>
                  <a:pt x="42005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5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422864" y="6899998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61" y="20739"/>
                </a:moveTo>
                <a:lnTo>
                  <a:pt x="0" y="20739"/>
                </a:lnTo>
                <a:lnTo>
                  <a:pt x="17640" y="33553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2" y="41465"/>
                </a:lnTo>
                <a:lnTo>
                  <a:pt x="39433" y="33553"/>
                </a:lnTo>
                <a:lnTo>
                  <a:pt x="57061" y="20739"/>
                </a:lnTo>
                <a:close/>
              </a:path>
              <a:path w="57150" h="54609">
                <a:moveTo>
                  <a:pt x="42002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2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356979" y="6834127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26"/>
                </a:moveTo>
                <a:lnTo>
                  <a:pt x="0" y="20726"/>
                </a:lnTo>
                <a:lnTo>
                  <a:pt x="17640" y="33528"/>
                </a:lnTo>
                <a:lnTo>
                  <a:pt x="10896" y="54267"/>
                </a:lnTo>
                <a:lnTo>
                  <a:pt x="28536" y="41452"/>
                </a:lnTo>
                <a:lnTo>
                  <a:pt x="42005" y="41452"/>
                </a:lnTo>
                <a:lnTo>
                  <a:pt x="39433" y="33528"/>
                </a:lnTo>
                <a:lnTo>
                  <a:pt x="57073" y="20726"/>
                </a:lnTo>
                <a:close/>
              </a:path>
              <a:path w="57150" h="54609">
                <a:moveTo>
                  <a:pt x="42005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5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422864" y="7080001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61" y="20739"/>
                </a:moveTo>
                <a:lnTo>
                  <a:pt x="0" y="20739"/>
                </a:lnTo>
                <a:lnTo>
                  <a:pt x="17640" y="33540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5" y="41465"/>
                </a:lnTo>
                <a:lnTo>
                  <a:pt x="39433" y="33540"/>
                </a:lnTo>
                <a:lnTo>
                  <a:pt x="57061" y="20739"/>
                </a:lnTo>
                <a:close/>
              </a:path>
              <a:path w="57150" h="54609">
                <a:moveTo>
                  <a:pt x="42005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5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356979" y="7145883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53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2" y="41465"/>
                </a:lnTo>
                <a:lnTo>
                  <a:pt x="39433" y="33553"/>
                </a:lnTo>
                <a:lnTo>
                  <a:pt x="57073" y="20739"/>
                </a:lnTo>
                <a:close/>
              </a:path>
              <a:path w="57150" h="54609">
                <a:moveTo>
                  <a:pt x="42002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2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266979" y="7169999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40"/>
                </a:lnTo>
                <a:lnTo>
                  <a:pt x="10909" y="54279"/>
                </a:lnTo>
                <a:lnTo>
                  <a:pt x="28536" y="41465"/>
                </a:lnTo>
                <a:lnTo>
                  <a:pt x="42005" y="41465"/>
                </a:lnTo>
                <a:lnTo>
                  <a:pt x="39433" y="33540"/>
                </a:lnTo>
                <a:lnTo>
                  <a:pt x="57073" y="20739"/>
                </a:lnTo>
                <a:close/>
              </a:path>
              <a:path w="57150" h="54609">
                <a:moveTo>
                  <a:pt x="42005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5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176979" y="7145883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53"/>
                </a:lnTo>
                <a:lnTo>
                  <a:pt x="10909" y="54279"/>
                </a:lnTo>
                <a:lnTo>
                  <a:pt x="28536" y="41465"/>
                </a:lnTo>
                <a:lnTo>
                  <a:pt x="42002" y="41465"/>
                </a:lnTo>
                <a:lnTo>
                  <a:pt x="39433" y="33553"/>
                </a:lnTo>
                <a:lnTo>
                  <a:pt x="57073" y="20739"/>
                </a:lnTo>
                <a:close/>
              </a:path>
              <a:path w="57150" h="54609">
                <a:moveTo>
                  <a:pt x="42002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2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111094" y="7080001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40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5" y="41465"/>
                </a:lnTo>
                <a:lnTo>
                  <a:pt x="39433" y="33540"/>
                </a:lnTo>
                <a:lnTo>
                  <a:pt x="57073" y="20739"/>
                </a:lnTo>
                <a:close/>
              </a:path>
              <a:path w="57150" h="54609">
                <a:moveTo>
                  <a:pt x="42005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5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301" y="1328879"/>
            <a:ext cx="9278797" cy="53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rgbClr val="428F9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301" y="2069865"/>
            <a:ext cx="9278797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-1/vzory-priloh-pro-vyzvy-c-02-16-022-a-02-16-023-podpora-sko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-1/is-esf-2014-evidence-podporenych-osob-2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sfcr.cz/register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ita.dotaceeu.cz/" TargetMode="External"/><Relationship Id="rId2" Type="http://schemas.openxmlformats.org/officeDocument/2006/relationships/hyperlink" Target="http://www.msmt.cz/strukturalni-fondy-1/pravidla-pro-publicitu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-1/zadost-o-zmenu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mailto:dotazyZP@msmt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-1/vyzvy-c-02-16-022-a-c-02-16-023-podpora-skol-formou-projekt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002" cy="6479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684092" y="6750009"/>
            <a:ext cx="1117395" cy="539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86055" y="6828576"/>
            <a:ext cx="2078671" cy="3859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90520" y="6750012"/>
            <a:ext cx="810260" cy="540385"/>
          </a:xfrm>
          <a:custGeom>
            <a:avLst/>
            <a:gdLst/>
            <a:ahLst/>
            <a:cxnLst/>
            <a:rect l="l" t="t" r="r" b="b"/>
            <a:pathLst>
              <a:path w="810260" h="540384">
                <a:moveTo>
                  <a:pt x="0" y="0"/>
                </a:moveTo>
                <a:lnTo>
                  <a:pt x="810006" y="0"/>
                </a:lnTo>
                <a:lnTo>
                  <a:pt x="810006" y="540004"/>
                </a:lnTo>
                <a:lnTo>
                  <a:pt x="0" y="540004"/>
                </a:lnTo>
                <a:lnTo>
                  <a:pt x="0" y="0"/>
                </a:lnTo>
                <a:close/>
              </a:path>
            </a:pathLst>
          </a:custGeom>
          <a:solidFill>
            <a:srgbClr val="1641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66979" y="6810011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26"/>
                </a:moveTo>
                <a:lnTo>
                  <a:pt x="0" y="20726"/>
                </a:lnTo>
                <a:lnTo>
                  <a:pt x="17640" y="33540"/>
                </a:lnTo>
                <a:lnTo>
                  <a:pt x="10909" y="54267"/>
                </a:lnTo>
                <a:lnTo>
                  <a:pt x="28536" y="41452"/>
                </a:lnTo>
                <a:lnTo>
                  <a:pt x="42002" y="41452"/>
                </a:lnTo>
                <a:lnTo>
                  <a:pt x="39433" y="33540"/>
                </a:lnTo>
                <a:lnTo>
                  <a:pt x="57073" y="20726"/>
                </a:lnTo>
                <a:close/>
              </a:path>
              <a:path w="57150" h="54609">
                <a:moveTo>
                  <a:pt x="42002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2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76979" y="6834127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26"/>
                </a:moveTo>
                <a:lnTo>
                  <a:pt x="0" y="20726"/>
                </a:lnTo>
                <a:lnTo>
                  <a:pt x="17640" y="33528"/>
                </a:lnTo>
                <a:lnTo>
                  <a:pt x="10909" y="54267"/>
                </a:lnTo>
                <a:lnTo>
                  <a:pt x="28536" y="41452"/>
                </a:lnTo>
                <a:lnTo>
                  <a:pt x="42005" y="41452"/>
                </a:lnTo>
                <a:lnTo>
                  <a:pt x="39433" y="33528"/>
                </a:lnTo>
                <a:lnTo>
                  <a:pt x="57073" y="20726"/>
                </a:lnTo>
                <a:close/>
              </a:path>
              <a:path w="57150" h="54609">
                <a:moveTo>
                  <a:pt x="42005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5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11094" y="6899998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53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2" y="41465"/>
                </a:lnTo>
                <a:lnTo>
                  <a:pt x="39433" y="33553"/>
                </a:lnTo>
                <a:lnTo>
                  <a:pt x="57073" y="20739"/>
                </a:lnTo>
                <a:close/>
              </a:path>
              <a:path w="57150" h="54609">
                <a:moveTo>
                  <a:pt x="42002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2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86980" y="6990012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61" y="20726"/>
                </a:moveTo>
                <a:lnTo>
                  <a:pt x="0" y="20726"/>
                </a:lnTo>
                <a:lnTo>
                  <a:pt x="17640" y="33528"/>
                </a:lnTo>
                <a:lnTo>
                  <a:pt x="10896" y="54267"/>
                </a:lnTo>
                <a:lnTo>
                  <a:pt x="28536" y="41452"/>
                </a:lnTo>
                <a:lnTo>
                  <a:pt x="42005" y="41452"/>
                </a:lnTo>
                <a:lnTo>
                  <a:pt x="39433" y="33528"/>
                </a:lnTo>
                <a:lnTo>
                  <a:pt x="57061" y="20726"/>
                </a:lnTo>
                <a:close/>
              </a:path>
              <a:path w="57150" h="54609">
                <a:moveTo>
                  <a:pt x="42005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5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46979" y="6990012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26"/>
                </a:moveTo>
                <a:lnTo>
                  <a:pt x="0" y="20726"/>
                </a:lnTo>
                <a:lnTo>
                  <a:pt x="17640" y="33528"/>
                </a:lnTo>
                <a:lnTo>
                  <a:pt x="10896" y="54267"/>
                </a:lnTo>
                <a:lnTo>
                  <a:pt x="28536" y="41452"/>
                </a:lnTo>
                <a:lnTo>
                  <a:pt x="42005" y="41452"/>
                </a:lnTo>
                <a:lnTo>
                  <a:pt x="39433" y="33528"/>
                </a:lnTo>
                <a:lnTo>
                  <a:pt x="57073" y="20726"/>
                </a:lnTo>
                <a:close/>
              </a:path>
              <a:path w="57150" h="54609">
                <a:moveTo>
                  <a:pt x="42005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5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22864" y="6899998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61" y="20739"/>
                </a:moveTo>
                <a:lnTo>
                  <a:pt x="0" y="20739"/>
                </a:lnTo>
                <a:lnTo>
                  <a:pt x="17640" y="33553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2" y="41465"/>
                </a:lnTo>
                <a:lnTo>
                  <a:pt x="39433" y="33553"/>
                </a:lnTo>
                <a:lnTo>
                  <a:pt x="57061" y="20739"/>
                </a:lnTo>
                <a:close/>
              </a:path>
              <a:path w="57150" h="54609">
                <a:moveTo>
                  <a:pt x="42002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2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56979" y="6834127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26"/>
                </a:moveTo>
                <a:lnTo>
                  <a:pt x="0" y="20726"/>
                </a:lnTo>
                <a:lnTo>
                  <a:pt x="17640" y="33528"/>
                </a:lnTo>
                <a:lnTo>
                  <a:pt x="10896" y="54267"/>
                </a:lnTo>
                <a:lnTo>
                  <a:pt x="28536" y="41452"/>
                </a:lnTo>
                <a:lnTo>
                  <a:pt x="42005" y="41452"/>
                </a:lnTo>
                <a:lnTo>
                  <a:pt x="39433" y="33528"/>
                </a:lnTo>
                <a:lnTo>
                  <a:pt x="57073" y="20726"/>
                </a:lnTo>
                <a:close/>
              </a:path>
              <a:path w="57150" h="54609">
                <a:moveTo>
                  <a:pt x="42005" y="41452"/>
                </a:moveTo>
                <a:lnTo>
                  <a:pt x="28536" y="41452"/>
                </a:lnTo>
                <a:lnTo>
                  <a:pt x="46164" y="54267"/>
                </a:lnTo>
                <a:lnTo>
                  <a:pt x="42005" y="41452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26"/>
                </a:lnTo>
                <a:lnTo>
                  <a:pt x="35267" y="20726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22864" y="7080001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61" y="20739"/>
                </a:moveTo>
                <a:lnTo>
                  <a:pt x="0" y="20739"/>
                </a:lnTo>
                <a:lnTo>
                  <a:pt x="17640" y="33540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5" y="41465"/>
                </a:lnTo>
                <a:lnTo>
                  <a:pt x="39433" y="33540"/>
                </a:lnTo>
                <a:lnTo>
                  <a:pt x="57061" y="20739"/>
                </a:lnTo>
                <a:close/>
              </a:path>
              <a:path w="57150" h="54609">
                <a:moveTo>
                  <a:pt x="42005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5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56979" y="7145883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53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2" y="41465"/>
                </a:lnTo>
                <a:lnTo>
                  <a:pt x="39433" y="33553"/>
                </a:lnTo>
                <a:lnTo>
                  <a:pt x="57073" y="20739"/>
                </a:lnTo>
                <a:close/>
              </a:path>
              <a:path w="57150" h="54609">
                <a:moveTo>
                  <a:pt x="42002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2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66979" y="7169999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40"/>
                </a:lnTo>
                <a:lnTo>
                  <a:pt x="10909" y="54279"/>
                </a:lnTo>
                <a:lnTo>
                  <a:pt x="28536" y="41465"/>
                </a:lnTo>
                <a:lnTo>
                  <a:pt x="42005" y="41465"/>
                </a:lnTo>
                <a:lnTo>
                  <a:pt x="39433" y="33540"/>
                </a:lnTo>
                <a:lnTo>
                  <a:pt x="57073" y="20739"/>
                </a:lnTo>
                <a:close/>
              </a:path>
              <a:path w="57150" h="54609">
                <a:moveTo>
                  <a:pt x="42005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5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76979" y="7145883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53"/>
                </a:lnTo>
                <a:lnTo>
                  <a:pt x="10909" y="54279"/>
                </a:lnTo>
                <a:lnTo>
                  <a:pt x="28536" y="41465"/>
                </a:lnTo>
                <a:lnTo>
                  <a:pt x="42002" y="41465"/>
                </a:lnTo>
                <a:lnTo>
                  <a:pt x="39433" y="33553"/>
                </a:lnTo>
                <a:lnTo>
                  <a:pt x="57073" y="20739"/>
                </a:lnTo>
                <a:close/>
              </a:path>
              <a:path w="57150" h="54609">
                <a:moveTo>
                  <a:pt x="42002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2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11094" y="7080001"/>
            <a:ext cx="57150" cy="54610"/>
          </a:xfrm>
          <a:custGeom>
            <a:avLst/>
            <a:gdLst/>
            <a:ahLst/>
            <a:cxnLst/>
            <a:rect l="l" t="t" r="r" b="b"/>
            <a:pathLst>
              <a:path w="57150" h="54609">
                <a:moveTo>
                  <a:pt x="57073" y="20739"/>
                </a:moveTo>
                <a:lnTo>
                  <a:pt x="0" y="20739"/>
                </a:lnTo>
                <a:lnTo>
                  <a:pt x="17640" y="33540"/>
                </a:lnTo>
                <a:lnTo>
                  <a:pt x="10896" y="54279"/>
                </a:lnTo>
                <a:lnTo>
                  <a:pt x="28536" y="41465"/>
                </a:lnTo>
                <a:lnTo>
                  <a:pt x="42005" y="41465"/>
                </a:lnTo>
                <a:lnTo>
                  <a:pt x="39433" y="33540"/>
                </a:lnTo>
                <a:lnTo>
                  <a:pt x="57073" y="20739"/>
                </a:lnTo>
                <a:close/>
              </a:path>
              <a:path w="57150" h="54609">
                <a:moveTo>
                  <a:pt x="42005" y="41465"/>
                </a:moveTo>
                <a:lnTo>
                  <a:pt x="28536" y="41465"/>
                </a:lnTo>
                <a:lnTo>
                  <a:pt x="46164" y="54279"/>
                </a:lnTo>
                <a:lnTo>
                  <a:pt x="42005" y="41465"/>
                </a:lnTo>
                <a:close/>
              </a:path>
              <a:path w="57150" h="54609">
                <a:moveTo>
                  <a:pt x="28536" y="0"/>
                </a:moveTo>
                <a:lnTo>
                  <a:pt x="21805" y="20739"/>
                </a:lnTo>
                <a:lnTo>
                  <a:pt x="35267" y="20739"/>
                </a:lnTo>
                <a:lnTo>
                  <a:pt x="28536" y="0"/>
                </a:lnTo>
                <a:close/>
              </a:path>
            </a:pathLst>
          </a:custGeom>
          <a:solidFill>
            <a:srgbClr val="FFE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895543" y="2319254"/>
            <a:ext cx="8902065" cy="1854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7100"/>
              </a:lnSpc>
            </a:pPr>
            <a:r>
              <a:rPr sz="6000" b="1" spc="-20" dirty="0">
                <a:solidFill>
                  <a:srgbClr val="428F9B"/>
                </a:solidFill>
                <a:latin typeface="Calibri"/>
                <a:cs typeface="Calibri"/>
              </a:rPr>
              <a:t>Realizace</a:t>
            </a:r>
            <a:r>
              <a:rPr sz="6000" b="1" spc="-75" dirty="0">
                <a:solidFill>
                  <a:srgbClr val="428F9B"/>
                </a:solidFill>
                <a:latin typeface="Calibri"/>
                <a:cs typeface="Calibri"/>
              </a:rPr>
              <a:t> </a:t>
            </a:r>
            <a:r>
              <a:rPr sz="6000" b="1" spc="-15" dirty="0">
                <a:solidFill>
                  <a:srgbClr val="428F9B"/>
                </a:solidFill>
                <a:latin typeface="Calibri"/>
                <a:cs typeface="Calibri"/>
              </a:rPr>
              <a:t>projektů</a:t>
            </a:r>
            <a:endParaRPr sz="6000">
              <a:latin typeface="Calibri"/>
              <a:cs typeface="Calibri"/>
            </a:endParaRPr>
          </a:p>
          <a:p>
            <a:pPr algn="ctr">
              <a:lnSpc>
                <a:spcPts val="7100"/>
              </a:lnSpc>
            </a:pPr>
            <a:r>
              <a:rPr sz="6000" b="1" spc="-10" dirty="0">
                <a:solidFill>
                  <a:srgbClr val="428F9B"/>
                </a:solidFill>
                <a:latin typeface="Calibri"/>
                <a:cs typeface="Calibri"/>
              </a:rPr>
              <a:t>zjednodušeného</a:t>
            </a:r>
            <a:r>
              <a:rPr sz="6000" b="1" spc="20" dirty="0">
                <a:solidFill>
                  <a:srgbClr val="428F9B"/>
                </a:solidFill>
                <a:latin typeface="Calibri"/>
                <a:cs typeface="Calibri"/>
              </a:rPr>
              <a:t> </a:t>
            </a:r>
            <a:r>
              <a:rPr sz="6000" b="1" spc="-30" dirty="0">
                <a:solidFill>
                  <a:srgbClr val="428F9B"/>
                </a:solidFill>
                <a:latin typeface="Calibri"/>
                <a:cs typeface="Calibri"/>
              </a:rPr>
              <a:t>vykazování</a:t>
            </a:r>
            <a:endParaRPr sz="60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49719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Datum </a:t>
            </a:r>
            <a:r>
              <a:rPr spc="-5" dirty="0"/>
              <a:t>- vydání </a:t>
            </a:r>
            <a:r>
              <a:rPr spc="-20" dirty="0"/>
              <a:t>právního </a:t>
            </a:r>
            <a:r>
              <a:rPr spc="-10" dirty="0"/>
              <a:t>aktu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203055" cy="307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Datum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podpisu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náměstka ministra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 =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datum vydání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právního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=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datum účinnosti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právního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aktu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tohoto</a:t>
            </a:r>
            <a:r>
              <a:rPr sz="2000" b="0" spc="-9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data: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Font typeface="Calibri Light"/>
              <a:buChar char="•"/>
              <a:tabLst>
                <a:tab pos="196850" algn="l"/>
              </a:tabLst>
            </a:pP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Začíná se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počítat monitorovací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období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 v délce 6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měsíců)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Předkládají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zprávy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realizaci (ZoR)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závěrečná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zpráva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realizaci</a:t>
            </a:r>
            <a:r>
              <a:rPr sz="2000" b="0" spc="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(ZZoR)</a:t>
            </a:r>
            <a:endParaRPr sz="2000">
              <a:latin typeface="Calibri Light"/>
              <a:cs typeface="Calibri Light"/>
            </a:endParaRPr>
          </a:p>
          <a:p>
            <a:pPr marL="355600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odevzdat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20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dnů po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ukončení monitorovacího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období</a:t>
            </a:r>
            <a:endParaRPr sz="2000">
              <a:latin typeface="Calibri Light"/>
              <a:cs typeface="Calibri Light"/>
            </a:endParaRPr>
          </a:p>
          <a:p>
            <a:pPr marL="355600" marR="358140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odevzdat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40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dnů po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ukončení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posledního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monitorovacího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období (poslední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monitorovací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období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může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kratší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končí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den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  projektu)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862838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Dokladování výstupů </a:t>
            </a:r>
            <a:r>
              <a:rPr dirty="0"/>
              <a:t>a </a:t>
            </a:r>
            <a:r>
              <a:rPr spc="-10" dirty="0"/>
              <a:t>výstupových</a:t>
            </a:r>
            <a:r>
              <a:rPr spc="40" dirty="0"/>
              <a:t> </a:t>
            </a:r>
            <a:r>
              <a:rPr spc="-15" dirty="0"/>
              <a:t>indikátorů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083675" cy="368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Způsob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45" dirty="0">
                <a:solidFill>
                  <a:srgbClr val="706F6F"/>
                </a:solidFill>
                <a:latin typeface="Calibri Light"/>
                <a:cs typeface="Calibri Light"/>
              </a:rPr>
              <a:t>dokladování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45" dirty="0">
                <a:solidFill>
                  <a:srgbClr val="706F6F"/>
                </a:solidFill>
                <a:latin typeface="Calibri Light"/>
                <a:cs typeface="Calibri Light"/>
              </a:rPr>
              <a:t>výstupů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tím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zároveň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45" dirty="0">
                <a:solidFill>
                  <a:srgbClr val="706F6F"/>
                </a:solidFill>
                <a:latin typeface="Calibri Light"/>
                <a:cs typeface="Calibri Light"/>
              </a:rPr>
              <a:t>výstupových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45" dirty="0">
                <a:solidFill>
                  <a:srgbClr val="706F6F"/>
                </a:solidFill>
                <a:latin typeface="Calibri Light"/>
                <a:cs typeface="Calibri Light"/>
              </a:rPr>
              <a:t>indikátorů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je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uveden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každé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45" dirty="0">
                <a:solidFill>
                  <a:srgbClr val="706F6F"/>
                </a:solidFill>
                <a:latin typeface="Calibri Light"/>
                <a:cs typeface="Calibri Light"/>
              </a:rPr>
              <a:t>šabloně.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Výstupy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stejně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jako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dokládají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pouze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elektronicky.</a:t>
            </a:r>
            <a:endParaRPr sz="2000">
              <a:latin typeface="Calibri Light"/>
              <a:cs typeface="Calibri Light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Je-li naplněn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naplněn i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výstupový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indikátor.</a:t>
            </a:r>
            <a:endParaRPr sz="2000"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Není-li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realizována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šablona nebo není-li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schválen výstup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šablony,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vrací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finanční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prostředky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šablonu 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zároveň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naplněn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výstupový</a:t>
            </a:r>
            <a:r>
              <a:rPr sz="2000" b="0" spc="8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indikátor.</a:t>
            </a:r>
            <a:endParaRPr sz="2000">
              <a:latin typeface="Calibri Light"/>
              <a:cs typeface="Calibri Light"/>
            </a:endParaRPr>
          </a:p>
          <a:p>
            <a:pPr marL="215900" marR="58419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Je-li naplněn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 šablony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pouze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částečně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(v šablonách, v nichž jsou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krom „celkových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nákladů 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aktivitu“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uvedeny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„celkové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náklady 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jednotku výstupu“),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vrací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finanční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prostředky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část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zároveň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naplněn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výstupový</a:t>
            </a:r>
            <a:r>
              <a:rPr sz="2000" b="0" spc="17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indikátor.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Nenaplnění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výstupových indikátorů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postihováno.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třeba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zkontrolovat, zda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ohroženo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naplnění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výsledkových</a:t>
            </a:r>
            <a:r>
              <a:rPr sz="2000" b="0" spc="1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923861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70" dirty="0"/>
              <a:t>Vazba </a:t>
            </a:r>
            <a:r>
              <a:rPr spc="-40" dirty="0"/>
              <a:t>mezi </a:t>
            </a:r>
            <a:r>
              <a:rPr spc="-35" dirty="0"/>
              <a:t>výstupovými </a:t>
            </a:r>
            <a:r>
              <a:rPr dirty="0"/>
              <a:t>a </a:t>
            </a:r>
            <a:r>
              <a:rPr spc="-40" dirty="0"/>
              <a:t>výsledkovými</a:t>
            </a:r>
            <a:r>
              <a:rPr spc="-235" dirty="0"/>
              <a:t> </a:t>
            </a:r>
            <a:r>
              <a:rPr spc="-45" dirty="0"/>
              <a:t>indikátory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698230" cy="307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Nenaplnění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výstupového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indikátoru: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buAutoNum type="arabicPlain" startAt="5"/>
              <a:tabLst>
                <a:tab pos="199390" algn="l"/>
              </a:tabLst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40 00: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Počet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podpořených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osob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pracovníci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vzdělávání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"/>
              <a:buAutoNum type="arabicPlain" startAt="5"/>
            </a:pPr>
            <a:endParaRPr sz="2050">
              <a:latin typeface="Times New Roman"/>
              <a:cs typeface="Times New Roman"/>
            </a:endParaRPr>
          </a:p>
          <a:p>
            <a:pPr marL="98806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Nenaplnění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výsledkových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indikátorů:</a:t>
            </a:r>
            <a:endParaRPr sz="2000">
              <a:latin typeface="Calibri Light"/>
              <a:cs typeface="Calibri Light"/>
            </a:endParaRPr>
          </a:p>
          <a:p>
            <a:pPr marL="12700" marR="2305685">
              <a:lnSpc>
                <a:spcPct val="100000"/>
              </a:lnSpc>
              <a:buAutoNum type="arabicPlain" startAt="6"/>
              <a:tabLst>
                <a:tab pos="199390" algn="l"/>
              </a:tabLst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00 00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Celkový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počet účastníků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(bagatelní podpora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24 hodin)  a</a:t>
            </a:r>
            <a:endParaRPr sz="2000">
              <a:latin typeface="Calibri Light"/>
              <a:cs typeface="Calibri Light"/>
            </a:endParaRPr>
          </a:p>
          <a:p>
            <a:pPr marL="12700" marR="508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5 25 10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Počet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pracovníků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ve vzdělávání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kteří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praxi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uplatňují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nově získané poznatky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-8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dovednosti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988060">
              <a:lnSpc>
                <a:spcPct val="100000"/>
              </a:lnSpc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Zkontrolovat,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propočítat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případně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požádat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</a:t>
            </a:r>
            <a:r>
              <a:rPr sz="2000" b="0" spc="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</a:t>
            </a:r>
            <a:endParaRPr sz="200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9999" y="3159741"/>
            <a:ext cx="853440" cy="0"/>
          </a:xfrm>
          <a:custGeom>
            <a:avLst/>
            <a:gdLst/>
            <a:ahLst/>
            <a:cxnLst/>
            <a:rect l="l" t="t" r="r" b="b"/>
            <a:pathLst>
              <a:path w="853440">
                <a:moveTo>
                  <a:pt x="0" y="0"/>
                </a:moveTo>
                <a:lnTo>
                  <a:pt x="853376" y="0"/>
                </a:lnTo>
              </a:path>
            </a:pathLst>
          </a:custGeom>
          <a:ln w="63500">
            <a:solidFill>
              <a:srgbClr val="428F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67867" y="3061649"/>
            <a:ext cx="106045" cy="196215"/>
          </a:xfrm>
          <a:custGeom>
            <a:avLst/>
            <a:gdLst/>
            <a:ahLst/>
            <a:cxnLst/>
            <a:rect l="l" t="t" r="r" b="b"/>
            <a:pathLst>
              <a:path w="106044" h="196214">
                <a:moveTo>
                  <a:pt x="0" y="0"/>
                </a:moveTo>
                <a:lnTo>
                  <a:pt x="105498" y="98094"/>
                </a:lnTo>
                <a:lnTo>
                  <a:pt x="0" y="196176"/>
                </a:lnTo>
              </a:path>
            </a:pathLst>
          </a:custGeom>
          <a:ln w="63500">
            <a:solidFill>
              <a:srgbClr val="428F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9999" y="4992149"/>
            <a:ext cx="853440" cy="0"/>
          </a:xfrm>
          <a:custGeom>
            <a:avLst/>
            <a:gdLst/>
            <a:ahLst/>
            <a:cxnLst/>
            <a:rect l="l" t="t" r="r" b="b"/>
            <a:pathLst>
              <a:path w="853440">
                <a:moveTo>
                  <a:pt x="0" y="0"/>
                </a:moveTo>
                <a:lnTo>
                  <a:pt x="853376" y="0"/>
                </a:lnTo>
              </a:path>
            </a:pathLst>
          </a:custGeom>
          <a:ln w="63500">
            <a:solidFill>
              <a:srgbClr val="428F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67867" y="4894059"/>
            <a:ext cx="106045" cy="196215"/>
          </a:xfrm>
          <a:custGeom>
            <a:avLst/>
            <a:gdLst/>
            <a:ahLst/>
            <a:cxnLst/>
            <a:rect l="l" t="t" r="r" b="b"/>
            <a:pathLst>
              <a:path w="106044" h="196214">
                <a:moveTo>
                  <a:pt x="0" y="0"/>
                </a:moveTo>
                <a:lnTo>
                  <a:pt x="105498" y="98094"/>
                </a:lnTo>
                <a:lnTo>
                  <a:pt x="0" y="196176"/>
                </a:lnTo>
              </a:path>
            </a:pathLst>
          </a:custGeom>
          <a:ln w="63500">
            <a:solidFill>
              <a:srgbClr val="428F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923861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70" dirty="0"/>
              <a:t>Vazba </a:t>
            </a:r>
            <a:r>
              <a:rPr spc="-40" dirty="0"/>
              <a:t>mezi </a:t>
            </a:r>
            <a:r>
              <a:rPr spc="-35" dirty="0"/>
              <a:t>výstupovými </a:t>
            </a:r>
            <a:r>
              <a:rPr dirty="0"/>
              <a:t>a </a:t>
            </a:r>
            <a:r>
              <a:rPr spc="-40" dirty="0"/>
              <a:t>výsledkovými</a:t>
            </a:r>
            <a:r>
              <a:rPr spc="-235" dirty="0"/>
              <a:t> </a:t>
            </a:r>
            <a:r>
              <a:rPr spc="-45" dirty="0"/>
              <a:t>indikátory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387715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Nenaplnění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výstupových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indikátorů: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5 05 01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podpůrných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personálních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opatření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5 26 01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poskytnutých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služeb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individuální podpory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pedagogům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5 26 02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platforem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odborná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tematická</a:t>
            </a:r>
            <a:r>
              <a:rPr sz="2000" b="0" spc="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setkání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5 12 12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mimoškolních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 vedoucích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rozvoji</a:t>
            </a:r>
            <a:r>
              <a:rPr sz="2000" b="0" spc="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kompetencí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045844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Nenaplnění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výsledkového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indikátoru:</a:t>
            </a:r>
            <a:endParaRPr sz="2000">
              <a:latin typeface="Calibri Light"/>
              <a:cs typeface="Calibri Light"/>
            </a:endParaRPr>
          </a:p>
          <a:p>
            <a:pPr marL="127000" marR="831215" indent="-114935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5 10 10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Počet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organizací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kterých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zvýšila kvalita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výchovy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vzdělávání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(+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statistické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vykázání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51510, 51610,</a:t>
            </a:r>
            <a:r>
              <a:rPr sz="2000" b="0" spc="-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51710)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045844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Výsledkový indikátor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lze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naplnit i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bez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splnění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výstupového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indikátoru.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9999" y="4069340"/>
            <a:ext cx="853440" cy="0"/>
          </a:xfrm>
          <a:custGeom>
            <a:avLst/>
            <a:gdLst/>
            <a:ahLst/>
            <a:cxnLst/>
            <a:rect l="l" t="t" r="r" b="b"/>
            <a:pathLst>
              <a:path w="853440">
                <a:moveTo>
                  <a:pt x="0" y="0"/>
                </a:moveTo>
                <a:lnTo>
                  <a:pt x="853376" y="0"/>
                </a:lnTo>
              </a:path>
            </a:pathLst>
          </a:custGeom>
          <a:ln w="63500">
            <a:solidFill>
              <a:srgbClr val="428F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67867" y="3971250"/>
            <a:ext cx="106045" cy="196215"/>
          </a:xfrm>
          <a:custGeom>
            <a:avLst/>
            <a:gdLst/>
            <a:ahLst/>
            <a:cxnLst/>
            <a:rect l="l" t="t" r="r" b="b"/>
            <a:pathLst>
              <a:path w="106044" h="196214">
                <a:moveTo>
                  <a:pt x="0" y="0"/>
                </a:moveTo>
                <a:lnTo>
                  <a:pt x="105498" y="98094"/>
                </a:lnTo>
                <a:lnTo>
                  <a:pt x="0" y="196176"/>
                </a:lnTo>
              </a:path>
            </a:pathLst>
          </a:custGeom>
          <a:ln w="63500">
            <a:solidFill>
              <a:srgbClr val="428F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19999" y="5305346"/>
            <a:ext cx="853440" cy="0"/>
          </a:xfrm>
          <a:custGeom>
            <a:avLst/>
            <a:gdLst/>
            <a:ahLst/>
            <a:cxnLst/>
            <a:rect l="l" t="t" r="r" b="b"/>
            <a:pathLst>
              <a:path w="853440">
                <a:moveTo>
                  <a:pt x="0" y="0"/>
                </a:moveTo>
                <a:lnTo>
                  <a:pt x="853376" y="0"/>
                </a:lnTo>
              </a:path>
            </a:pathLst>
          </a:custGeom>
          <a:ln w="63500">
            <a:solidFill>
              <a:srgbClr val="428F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67867" y="5207255"/>
            <a:ext cx="106045" cy="196215"/>
          </a:xfrm>
          <a:custGeom>
            <a:avLst/>
            <a:gdLst/>
            <a:ahLst/>
            <a:cxnLst/>
            <a:rect l="l" t="t" r="r" b="b"/>
            <a:pathLst>
              <a:path w="106044" h="196214">
                <a:moveTo>
                  <a:pt x="0" y="0"/>
                </a:moveTo>
                <a:lnTo>
                  <a:pt x="105498" y="98094"/>
                </a:lnTo>
                <a:lnTo>
                  <a:pt x="0" y="196176"/>
                </a:lnTo>
              </a:path>
            </a:pathLst>
          </a:custGeom>
          <a:ln w="63500">
            <a:solidFill>
              <a:srgbClr val="428F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49605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Doporučené </a:t>
            </a:r>
            <a:r>
              <a:rPr spc="-10" dirty="0"/>
              <a:t>přílohy </a:t>
            </a:r>
            <a:r>
              <a:rPr dirty="0"/>
              <a:t>k </a:t>
            </a:r>
            <a:r>
              <a:rPr spc="-20" dirty="0"/>
              <a:t>ZoR </a:t>
            </a:r>
            <a:r>
              <a:rPr dirty="0"/>
              <a:t>a</a:t>
            </a:r>
            <a:r>
              <a:rPr spc="-55" dirty="0"/>
              <a:t> </a:t>
            </a:r>
            <a:r>
              <a:rPr spc="-10" dirty="0"/>
              <a:t>ZZoRry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272270" cy="274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dokládání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výstupů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možno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použít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vzory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 příloh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připravených pro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jednotlivé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šablony: </a:t>
            </a:r>
            <a:r>
              <a:rPr sz="2000" b="0" spc="-10" dirty="0">
                <a:solidFill>
                  <a:srgbClr val="87ADB7"/>
                </a:solidFill>
                <a:latin typeface="Calibri Light"/>
                <a:cs typeface="Calibri Light"/>
                <a:hlinkClick r:id="rId2"/>
              </a:rPr>
              <a:t>www.msmt.cz/strukturalni-fondy-1/vzory-priloh-pro-vyzvy-c-02-16-022-a-02-16- </a:t>
            </a:r>
            <a:r>
              <a:rPr sz="2000" b="0" spc="-10" dirty="0">
                <a:solidFill>
                  <a:srgbClr val="87ADB7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87ADB7"/>
                </a:solidFill>
                <a:latin typeface="Calibri Light"/>
                <a:cs typeface="Calibri Light"/>
                <a:hlinkClick r:id="rId2"/>
              </a:rPr>
              <a:t>023-podpora-skol</a:t>
            </a:r>
            <a:endParaRPr sz="2000">
              <a:latin typeface="Calibri Light"/>
              <a:cs typeface="Calibri Light"/>
            </a:endParaRPr>
          </a:p>
          <a:p>
            <a:pPr marL="215900" marR="69469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může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využít 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vlastní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dokumenty.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Pokud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budou využity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vlastní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dokumenty,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musí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obsahovat všechny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údaje,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které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obsahují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vzory.</a:t>
            </a:r>
            <a:endParaRPr sz="2000">
              <a:latin typeface="Calibri Light"/>
              <a:cs typeface="Calibri Light"/>
            </a:endParaRPr>
          </a:p>
          <a:p>
            <a:pPr marL="215900" marR="36703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Přílohy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dodávat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jako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prosté kopie. Pokud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dokumentu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vyžadován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podpis,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může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jednat 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běžný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ruční podpis.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Dokument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následně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oskenován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doložen.</a:t>
            </a:r>
            <a:endParaRPr sz="2000">
              <a:latin typeface="Calibri Light"/>
              <a:cs typeface="Calibri Light"/>
            </a:endParaRPr>
          </a:p>
          <a:p>
            <a:pPr marL="215900" marR="91186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definován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žádný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povinný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formát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ani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název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přílohy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nahrávané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IS KP14+.  Doporučujeme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používat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běžné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formáty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přílohy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typu .doc/x,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pdf,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xls/s,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jpeg</a:t>
            </a:r>
            <a:r>
              <a:rPr sz="2000" b="0" spc="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apod.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00380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Příloha – </a:t>
            </a:r>
            <a:r>
              <a:rPr spc="-10" dirty="0"/>
              <a:t>čestné</a:t>
            </a:r>
            <a:r>
              <a:rPr spc="-90" dirty="0"/>
              <a:t> </a:t>
            </a:r>
            <a:r>
              <a:rPr spc="-5" dirty="0"/>
              <a:t>prohlášení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081135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99109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Vzor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„cestne_prohlaseni_vsechny_sablony“ 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souhrnný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vzor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všechny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aktivity  vyžadující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doložení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čestného prohlášení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(ČP).</a:t>
            </a:r>
            <a:endParaRPr sz="2000">
              <a:latin typeface="Calibri Light"/>
              <a:cs typeface="Calibri Light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Pokud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jsou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zvoleny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vykazovány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aktivity vyžadující 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ČP,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vyplní příjemce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každou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pouze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jedno ČP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všechny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tyto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aktivity.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ČP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nutno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vybrat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všechny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aktivity,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které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ČP</a:t>
            </a:r>
            <a:r>
              <a:rPr sz="2000" b="0" spc="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dokládáno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Šablony: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asistent,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speciální pedagog,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psycholog,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sociální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psycholog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Čtenářský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klub a Klub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zábavné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logiky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Doučování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Příprava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vyučování</a:t>
            </a:r>
            <a:r>
              <a:rPr sz="2000" b="0" spc="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Supervize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04329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Příloha – </a:t>
            </a:r>
            <a:r>
              <a:rPr spc="-50" dirty="0"/>
              <a:t>zprávy, </a:t>
            </a:r>
            <a:r>
              <a:rPr spc="-45" dirty="0"/>
              <a:t>zápisy,</a:t>
            </a:r>
            <a:r>
              <a:rPr spc="-10" dirty="0"/>
              <a:t> </a:t>
            </a:r>
            <a:r>
              <a:rPr spc="-20" dirty="0"/>
              <a:t>záznamy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058150" cy="335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Šablony:</a:t>
            </a:r>
            <a:endParaRPr sz="2000">
              <a:latin typeface="Calibri Light"/>
              <a:cs typeface="Calibri Light"/>
            </a:endParaRPr>
          </a:p>
          <a:p>
            <a:pPr marL="355600" marR="45720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Sdílení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zkušeností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různých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škol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prostřednictvím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vzájemných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návštěv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(zápis)</a:t>
            </a:r>
            <a:endParaRPr sz="2000">
              <a:latin typeface="Calibri Light"/>
              <a:cs typeface="Calibri Light"/>
            </a:endParaRPr>
          </a:p>
          <a:p>
            <a:pPr marL="355600" marR="45720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Sdílení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zkušeností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různých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škol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prostřednictvím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vzájemných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návštěv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ZŠ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(zápis)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Odborně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zaměřená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tematická setkávání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spolupráce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rodiči dětí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</a:t>
            </a:r>
            <a:r>
              <a:rPr sz="2000" b="0" spc="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(zápis)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Odborně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zaměřená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tematická setkávání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spolupráce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rodiči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ZŠ</a:t>
            </a:r>
            <a:r>
              <a:rPr sz="2000" b="0" spc="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(zápis)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Vzájemná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spolupráce pedagogů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ZŠ</a:t>
            </a:r>
            <a:r>
              <a:rPr sz="2000" b="0" spc="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(zápis)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Tandemová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výuka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ZŠ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(záznam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CLIL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výuce na ZŠ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(záznam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realizaci)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Nové metody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výuce na ZŠ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(záznam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</a:t>
            </a:r>
            <a:r>
              <a:rPr sz="2000" b="0" spc="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realizaci)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799973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Příloha – dohoda o </a:t>
            </a:r>
            <a:r>
              <a:rPr spc="-10" dirty="0"/>
              <a:t>spolupráci mezi</a:t>
            </a:r>
            <a:r>
              <a:rPr spc="-85" dirty="0"/>
              <a:t> </a:t>
            </a:r>
            <a:r>
              <a:rPr spc="-15" dirty="0"/>
              <a:t>školami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7605395" cy="2159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Šablony:</a:t>
            </a:r>
            <a:endParaRPr sz="2000">
              <a:latin typeface="Calibri Light"/>
              <a:cs typeface="Calibri Light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Sdílení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zkušeností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různých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škol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prostřednictvím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vzájemných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návštěv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</a:t>
            </a:r>
            <a:endParaRPr sz="2000">
              <a:latin typeface="Calibri Light"/>
              <a:cs typeface="Calibri Light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Sdílení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zkušeností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různých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škol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prostřednictvím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vzájemných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návštěv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ZŠ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(+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Zápis 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provedených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návštěvách)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11619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Přílohy </a:t>
            </a:r>
            <a:r>
              <a:rPr dirty="0"/>
              <a:t>– třídní </a:t>
            </a:r>
            <a:r>
              <a:rPr spc="-15" dirty="0"/>
              <a:t>knihy</a:t>
            </a:r>
            <a:r>
              <a:rPr spc="-70" dirty="0"/>
              <a:t> </a:t>
            </a:r>
            <a:r>
              <a:rPr spc="-10" dirty="0"/>
              <a:t>aktivit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7138670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Třídní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kniha klubu –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šablony: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Čtenářský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klub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žáky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ZŠ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Klub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zábavné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logiky 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rozvoje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matematické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gramotnosti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ZŠ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Třídní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kniha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doučování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šablona: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Doučování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ZŠ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ohrožených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školním</a:t>
            </a:r>
            <a:r>
              <a:rPr sz="2000" b="0" spc="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neúspěchem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Třídní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kniha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přípravy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Příprava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vyučování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ZŠ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ohrožených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školním</a:t>
            </a:r>
            <a:r>
              <a:rPr sz="2000" b="0" spc="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neúspěchem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Přílohy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skládají z  třídní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knihy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docházky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(tj. příloha má 2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listy)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80758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Příloha – </a:t>
            </a:r>
            <a:r>
              <a:rPr spc="-10" dirty="0"/>
              <a:t>report </a:t>
            </a:r>
            <a:r>
              <a:rPr dirty="0"/>
              <a:t>o</a:t>
            </a:r>
            <a:r>
              <a:rPr spc="-85" dirty="0"/>
              <a:t> </a:t>
            </a:r>
            <a:r>
              <a:rPr spc="-10" dirty="0"/>
              <a:t>činnosti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430895" cy="2133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Šablony:</a:t>
            </a:r>
            <a:endParaRPr sz="2000">
              <a:latin typeface="Calibri Light"/>
              <a:cs typeface="Calibri Light"/>
            </a:endParaRPr>
          </a:p>
          <a:p>
            <a:pPr marL="355600" marR="328295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všechny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personální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(výběr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konkrétní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rozevíracího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seznamu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hlavičce</a:t>
            </a:r>
            <a:r>
              <a:rPr sz="2000" b="0" spc="-10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reportu)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rozsah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popisu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činností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nikde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stanoven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třeba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vykonávat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vykazovat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činnosti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souladu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</a:t>
            </a:r>
            <a:r>
              <a:rPr sz="2000" b="0" spc="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náplní</a:t>
            </a:r>
            <a:endParaRPr sz="2000">
              <a:latin typeface="Calibri Light"/>
              <a:cs typeface="Calibri Light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vykazovat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činnosti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dle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náplně, ale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konkrétněji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(„jedinečné“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vykazování,  které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nebude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každým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měsícem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naprosto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totožné).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299" y="1328879"/>
            <a:ext cx="119824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O</a:t>
            </a:r>
            <a:r>
              <a:rPr spc="-20" dirty="0"/>
              <a:t>b</a:t>
            </a:r>
            <a:r>
              <a:rPr dirty="0"/>
              <a:t>sah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299" y="2069865"/>
            <a:ext cx="3764915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 err="1">
                <a:solidFill>
                  <a:srgbClr val="706F6F"/>
                </a:solidFill>
                <a:latin typeface="Calibri Light"/>
                <a:cs typeface="Calibri Light"/>
              </a:rPr>
              <a:t>Monitorování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projektů</a:t>
            </a:r>
            <a:endParaRPr lang="cs-CZ" sz="2000" b="0" spc="-10" dirty="0" smtClean="0">
              <a:solidFill>
                <a:srgbClr val="706F6F"/>
              </a:solidFill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buClr>
                <a:srgbClr val="428F9B"/>
              </a:buClr>
              <a:tabLst>
                <a:tab pos="196850" algn="l"/>
              </a:tabLst>
            </a:pPr>
            <a:endParaRPr sz="2000" dirty="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 err="1">
                <a:solidFill>
                  <a:srgbClr val="706F6F"/>
                </a:solidFill>
                <a:latin typeface="Calibri Light"/>
                <a:cs typeface="Calibri Light"/>
              </a:rPr>
              <a:t>Finanční</a:t>
            </a:r>
            <a:r>
              <a:rPr sz="2000" b="0" spc="-9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řízení</a:t>
            </a:r>
            <a:endParaRPr lang="cs-CZ" sz="2000" spc="-10" dirty="0">
              <a:solidFill>
                <a:srgbClr val="706F6F"/>
              </a:solidFill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endParaRPr lang="cs-CZ" sz="2000" b="0" spc="-10" dirty="0" smtClean="0">
              <a:solidFill>
                <a:srgbClr val="706F6F"/>
              </a:solidFill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Změny</a:t>
            </a:r>
            <a:r>
              <a:rPr sz="2000" b="0" spc="-7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projektů</a:t>
            </a:r>
            <a:endParaRPr lang="cs-CZ" sz="2000" b="0" spc="-10" dirty="0" smtClean="0">
              <a:solidFill>
                <a:srgbClr val="706F6F"/>
              </a:solidFill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buClr>
                <a:srgbClr val="428F9B"/>
              </a:buClr>
              <a:tabLst>
                <a:tab pos="196850" algn="l"/>
              </a:tabLst>
            </a:pPr>
            <a:endParaRPr sz="2000" dirty="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Zpráva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 err="1">
                <a:solidFill>
                  <a:srgbClr val="706F6F"/>
                </a:solidFill>
                <a:latin typeface="Calibri Light"/>
                <a:cs typeface="Calibri Light"/>
              </a:rPr>
              <a:t>realizaci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endParaRPr lang="cs-CZ" sz="2000" b="0" spc="-10" dirty="0" smtClean="0">
              <a:solidFill>
                <a:srgbClr val="706F6F"/>
              </a:solidFill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buClr>
                <a:srgbClr val="428F9B"/>
              </a:buClr>
              <a:tabLst>
                <a:tab pos="196850" algn="l"/>
              </a:tabLst>
            </a:pPr>
            <a:endParaRPr lang="cs-CZ" sz="2000" b="0" spc="-10" dirty="0" smtClean="0">
              <a:solidFill>
                <a:srgbClr val="706F6F"/>
              </a:solidFill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Žádost</a:t>
            </a:r>
            <a:r>
              <a:rPr sz="2000" b="0" spc="-1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platbu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74281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Příloha – </a:t>
            </a:r>
            <a:r>
              <a:rPr spc="-20" dirty="0"/>
              <a:t>prezenční</a:t>
            </a:r>
            <a:r>
              <a:rPr spc="-75" dirty="0"/>
              <a:t> </a:t>
            </a:r>
            <a:r>
              <a:rPr spc="-10" dirty="0"/>
              <a:t>listina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7347584" cy="185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Šablony: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Profesní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rozvoj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pedagogů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prostřednictvím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supervize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Odborně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zaměřená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tematická setkávání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spolupráce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rodiči dětí</a:t>
            </a:r>
            <a:r>
              <a:rPr sz="2000" b="0" spc="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Odborně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zaměřená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tematická setkávání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spolupráce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rodiči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</a:t>
            </a:r>
            <a:r>
              <a:rPr sz="2000" b="0" spc="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ZŠ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Prezenční listiny 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rodiče: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vždy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logolink (povinnou</a:t>
            </a:r>
            <a:r>
              <a:rPr sz="2000" b="0" spc="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publicitu).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69849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Přílohy </a:t>
            </a:r>
            <a:r>
              <a:rPr spc="-5" dirty="0"/>
              <a:t>- </a:t>
            </a:r>
            <a:r>
              <a:rPr spc="-15" dirty="0"/>
              <a:t>pro </a:t>
            </a:r>
            <a:r>
              <a:rPr dirty="0"/>
              <a:t>šablonu</a:t>
            </a:r>
            <a:r>
              <a:rPr spc="-30" dirty="0"/>
              <a:t> </a:t>
            </a:r>
            <a:r>
              <a:rPr spc="-10" dirty="0"/>
              <a:t>supervize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202420" cy="368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Závěrečná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zpráva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ze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supervize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zpracovává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supervizor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uzavřené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dohodě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myslet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 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tuto</a:t>
            </a:r>
            <a:r>
              <a:rPr sz="2000" b="0" spc="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činnost)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Prezenční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listina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428F9B"/>
              </a:buClr>
              <a:buFont typeface="Calibri Ligh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215900" marR="227520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Smlouva o poskytnutí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služeb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uzavřené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mezi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supervizorem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(případně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smlouva/DPČ/DPP)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musí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obsahovat: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registrační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číslo 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název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projektu;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náplň/předmět</a:t>
            </a:r>
            <a:r>
              <a:rPr sz="2000" b="0" spc="-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smlouvy.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Výše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odměny supervizora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předmětem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v případě DPČ/DPP není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předmětem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výše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úvazku</a:t>
            </a:r>
            <a:r>
              <a:rPr sz="2000" b="0" spc="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supervizora.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11937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Pracovní </a:t>
            </a:r>
            <a:r>
              <a:rPr spc="-25" dirty="0"/>
              <a:t>smlouvy, </a:t>
            </a:r>
            <a:r>
              <a:rPr spc="-100" dirty="0"/>
              <a:t>DPP,</a:t>
            </a:r>
            <a:r>
              <a:rPr spc="-35" dirty="0"/>
              <a:t> </a:t>
            </a:r>
            <a:r>
              <a:rPr spc="-5" dirty="0"/>
              <a:t>DPČ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7885430" cy="276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Pracovní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smlouvy a DPČ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personální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pozice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šablonách</a:t>
            </a:r>
            <a:endParaRPr sz="2000">
              <a:latin typeface="Calibri Light"/>
              <a:cs typeface="Calibri Light"/>
            </a:endParaRPr>
          </a:p>
          <a:p>
            <a:pPr marL="215900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(sken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dokládá k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ZoR,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originál se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předkládá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při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místě)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215900" marR="23876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Pracovní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smlouva/DPČ/DPP/smlouva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poskytnutí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služeb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supervizorem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(sken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dokládá k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ZoR,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originál se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předkládá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při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místě)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428F9B"/>
              </a:buClr>
              <a:buFont typeface="Calibri Ligh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Pracovní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smlouvy/DPČ/DPP/smlouva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poskytnutí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služeb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zajištění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administraci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</a:t>
            </a:r>
            <a:endParaRPr sz="2000">
              <a:latin typeface="Calibri Light"/>
              <a:cs typeface="Calibri Light"/>
            </a:endParaRPr>
          </a:p>
          <a:p>
            <a:pPr marL="2159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(nedokládá se k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ani při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-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místě)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11937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Pracovní </a:t>
            </a:r>
            <a:r>
              <a:rPr spc="-25" dirty="0"/>
              <a:t>smlouvy, </a:t>
            </a:r>
            <a:r>
              <a:rPr spc="-100" dirty="0"/>
              <a:t>DPP,</a:t>
            </a:r>
            <a:r>
              <a:rPr spc="-35" dirty="0"/>
              <a:t> </a:t>
            </a:r>
            <a:r>
              <a:rPr spc="-5" dirty="0"/>
              <a:t>DPČ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239885" cy="2463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Krom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náležitostí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dle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Zákoníku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práce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musí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obsahovat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(dle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přílohy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č. 3 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výzvy, 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str.</a:t>
            </a:r>
            <a:r>
              <a:rPr sz="2000" b="0" spc="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122):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výši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úvazku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název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 pozice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náplň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registrační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číslo 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název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Předmětem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kontroly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strany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poskytovatele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budou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pouze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tyto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náležitosti,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předmě-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tem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stanovená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výše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odměny.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Je-li odměna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stanovena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samostatném doku-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mentu,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třeba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jej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dokládat.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890384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Dokladování </a:t>
            </a:r>
            <a:r>
              <a:rPr spc="-15" dirty="0"/>
              <a:t>výsledkových</a:t>
            </a:r>
            <a:r>
              <a:rPr spc="10" dirty="0"/>
              <a:t> </a:t>
            </a:r>
            <a:r>
              <a:rPr spc="-15" dirty="0"/>
              <a:t>indikátorů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698230" cy="429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6 00 00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Celkový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počet účastníků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(bagatelní podpora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24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hodin)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5 25 10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Počet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pracovníků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ve vzdělávání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kteří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praxi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uplatňují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nově získané poznatky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-8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dovednosti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114046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5 10 10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Počet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organizací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kterých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zvýšila kvalita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výchovy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vzdělávání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-10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proinkluzivnost</a:t>
            </a:r>
            <a:endParaRPr sz="2000">
              <a:latin typeface="Calibri Light"/>
              <a:cs typeface="Calibri Light"/>
            </a:endParaRPr>
          </a:p>
          <a:p>
            <a:pPr marL="12700" marR="1016635">
              <a:lnSpc>
                <a:spcPct val="200000"/>
              </a:lnSpc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Dokladování popsáno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přímo 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příloze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č. 3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Výzvy 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(str.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124 – 125)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Výsledkové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indikátory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statistického</a:t>
            </a:r>
            <a:r>
              <a:rPr sz="2000" b="1" spc="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charakteru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:</a:t>
            </a:r>
            <a:endParaRPr sz="2000">
              <a:latin typeface="Calibri Light"/>
              <a:cs typeface="Calibri Light"/>
            </a:endParaRPr>
          </a:p>
          <a:p>
            <a:pPr marL="12700" marR="13843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5 15 10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Celkový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dětí,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studentů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podpořených organizacích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5 16 10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dětí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potřebou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podpůrných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opatření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5 17 10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dětí,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studentů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Romů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podpořených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organizacích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80453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Dokladování </a:t>
            </a:r>
            <a:r>
              <a:rPr spc="-20" dirty="0"/>
              <a:t>bagatelní</a:t>
            </a:r>
            <a:r>
              <a:rPr spc="-10" dirty="0"/>
              <a:t> </a:t>
            </a:r>
            <a:r>
              <a:rPr dirty="0"/>
              <a:t>podpory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220835" cy="33855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Indikátor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6 00 00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Celkový </a:t>
            </a:r>
            <a:r>
              <a:rPr sz="2000" b="1" spc="-5" dirty="0" err="1">
                <a:solidFill>
                  <a:srgbClr val="706F6F"/>
                </a:solidFill>
                <a:latin typeface="Calibri"/>
                <a:cs typeface="Calibri"/>
              </a:rPr>
              <a:t>počet</a:t>
            </a:r>
            <a:r>
              <a:rPr sz="2000" b="1" spc="-5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 err="1" smtClean="0">
                <a:solidFill>
                  <a:srgbClr val="706F6F"/>
                </a:solidFill>
                <a:latin typeface="Calibri"/>
                <a:cs typeface="Calibri"/>
              </a:rPr>
              <a:t>účastníků</a:t>
            </a:r>
            <a:endParaRPr lang="cs-CZ" sz="2000" b="1" spc="-5" dirty="0" smtClean="0">
              <a:solidFill>
                <a:srgbClr val="706F6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endParaRPr sz="2000" dirty="0">
              <a:latin typeface="Calibri"/>
              <a:cs typeface="Calibri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vykázání indikátoru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6 00 00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nutné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pracovat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systému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ESF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2014+</a:t>
            </a:r>
            <a:endParaRPr sz="2000" dirty="0">
              <a:latin typeface="Calibri Light"/>
              <a:cs typeface="Calibri Light"/>
            </a:endParaRPr>
          </a:p>
          <a:p>
            <a:pPr marL="215900" marR="12890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Registrační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údaje do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systému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ESF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2014+ obdrží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škola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 </a:t>
            </a:r>
            <a:r>
              <a:rPr sz="2000" b="0" spc="-5" dirty="0" err="1">
                <a:solidFill>
                  <a:srgbClr val="706F6F"/>
                </a:solidFill>
                <a:latin typeface="Calibri Light"/>
                <a:cs typeface="Calibri Light"/>
              </a:rPr>
              <a:t>vydání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Rozhodnutí</a:t>
            </a:r>
            <a:r>
              <a:rPr lang="cs-CZ" sz="2000" b="0" spc="-10" dirty="0" smtClean="0">
                <a:solidFill>
                  <a:srgbClr val="706F6F"/>
                </a:solidFill>
                <a:latin typeface="Calibri Light"/>
                <a:cs typeface="Calibri Light"/>
              </a:rPr>
              <a:t>:</a:t>
            </a:r>
          </a:p>
          <a:p>
            <a:pPr marL="355600" marR="128905" indent="-342900">
              <a:lnSpc>
                <a:spcPct val="100000"/>
              </a:lnSpc>
              <a:buClr>
                <a:srgbClr val="428F9B"/>
              </a:buClr>
              <a:buFontTx/>
              <a:buChar char="-"/>
              <a:tabLst>
                <a:tab pos="196850" algn="l"/>
              </a:tabLst>
            </a:pPr>
            <a:r>
              <a:rPr sz="2000" b="0" spc="-15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datovou</a:t>
            </a:r>
            <a:r>
              <a:rPr sz="2000" b="0" spc="-15" dirty="0" smtClean="0">
                <a:solidFill>
                  <a:srgbClr val="706F6F"/>
                </a:solidFill>
                <a:latin typeface="Calibri Light"/>
                <a:cs typeface="Calibri Light"/>
              </a:rPr>
              <a:t>  </a:t>
            </a:r>
            <a:r>
              <a:rPr sz="2000" b="0" spc="-15" dirty="0" err="1">
                <a:solidFill>
                  <a:srgbClr val="706F6F"/>
                </a:solidFill>
                <a:latin typeface="Calibri Light"/>
                <a:cs typeface="Calibri Light"/>
              </a:rPr>
              <a:t>schránkou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lang="cs-CZ" sz="2000" b="0" spc="-15" dirty="0" smtClean="0">
                <a:solidFill>
                  <a:srgbClr val="706F6F"/>
                </a:solidFill>
                <a:latin typeface="Calibri Light"/>
                <a:cs typeface="Calibri Light"/>
              </a:rPr>
              <a:t>(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nebo</a:t>
            </a:r>
            <a:r>
              <a:rPr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depeší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) je zasílán dočasný aktivační kód pro aktivaci účtu</a:t>
            </a:r>
          </a:p>
          <a:p>
            <a:pPr marL="355600" marR="128905" indent="-342900">
              <a:lnSpc>
                <a:spcPct val="100000"/>
              </a:lnSpc>
              <a:buClr>
                <a:srgbClr val="428F9B"/>
              </a:buClr>
              <a:buFontTx/>
              <a:buChar char="-"/>
              <a:tabLst>
                <a:tab pos="196850" algn="l"/>
              </a:tabLst>
            </a:pPr>
            <a:r>
              <a:rPr lang="cs-CZ" sz="2000" spc="-5" dirty="0" smtClean="0">
                <a:solidFill>
                  <a:srgbClr val="706F6F"/>
                </a:solidFill>
                <a:latin typeface="Calibri Light"/>
                <a:cs typeface="Calibri Light"/>
              </a:rPr>
              <a:t>e-mailem je zasílán dočasný ověřovací kód</a:t>
            </a:r>
          </a:p>
          <a:p>
            <a:pPr marL="355600" marR="128905" indent="-342900">
              <a:lnSpc>
                <a:spcPct val="100000"/>
              </a:lnSpc>
              <a:buClr>
                <a:srgbClr val="428F9B"/>
              </a:buClr>
              <a:buFont typeface="Arial" panose="020B0604020202020204" pitchFamily="34" charset="0"/>
              <a:buChar char="•"/>
              <a:tabLst>
                <a:tab pos="196850" algn="l"/>
              </a:tabLst>
            </a:pPr>
            <a:r>
              <a:rPr sz="2000" b="0" spc="-5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Příjemce</a:t>
            </a:r>
            <a:r>
              <a:rPr sz="2000" b="0" spc="-5" dirty="0" smtClean="0">
                <a:solidFill>
                  <a:srgbClr val="706F6F"/>
                </a:solidFill>
                <a:latin typeface="Calibri Light"/>
                <a:cs typeface="Calibri Light"/>
              </a:rPr>
              <a:t>/</a:t>
            </a:r>
            <a:r>
              <a:rPr lang="cs-CZ" sz="2000" b="0" spc="-5" dirty="0" smtClean="0">
                <a:solidFill>
                  <a:srgbClr val="706F6F"/>
                </a:solidFill>
                <a:latin typeface="Calibri Light"/>
                <a:cs typeface="Calibri Light"/>
              </a:rPr>
              <a:t>z</a:t>
            </a:r>
            <a:r>
              <a:rPr sz="2000" b="0" spc="-5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ástupce</a:t>
            </a:r>
            <a:r>
              <a:rPr sz="2000" b="0" spc="-5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se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registrují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systému </a:t>
            </a:r>
            <a:r>
              <a:rPr sz="2000" b="0" spc="-15" dirty="0" err="1">
                <a:solidFill>
                  <a:srgbClr val="706F6F"/>
                </a:solidFill>
                <a:latin typeface="Calibri Light"/>
                <a:cs typeface="Calibri Light"/>
              </a:rPr>
              <a:t>pouze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 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jednou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a pro registraci je potřeba využít obou zaslaných kódů. </a:t>
            </a:r>
          </a:p>
          <a:p>
            <a:pPr marL="12700" marR="128905">
              <a:lnSpc>
                <a:spcPct val="100000"/>
              </a:lnSpc>
              <a:buClr>
                <a:srgbClr val="428F9B"/>
              </a:buClr>
              <a:tabLst>
                <a:tab pos="196850" algn="l"/>
              </a:tabLst>
            </a:pPr>
            <a:endParaRPr sz="2000" dirty="0"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Technický</a:t>
            </a:r>
            <a:r>
              <a:rPr sz="2000" b="0" spc="-2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postup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práci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systému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Karta účastníka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OP VVV)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zveřejněn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webu  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MŠMT:</a:t>
            </a:r>
            <a:r>
              <a:rPr sz="2000" b="0" spc="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0" dirty="0">
                <a:solidFill>
                  <a:srgbClr val="428F9B"/>
                </a:solidFill>
                <a:latin typeface="Calibri Light"/>
                <a:cs typeface="Calibri Light"/>
                <a:hlinkClick r:id="rId2"/>
              </a:rPr>
              <a:t>http://www.msmt.cz/strukturalni-fondy-1/is-esf-2014-evidence-podporenych-osob-2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921321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5" dirty="0"/>
              <a:t>Dokladování</a:t>
            </a:r>
            <a:r>
              <a:rPr spc="-215" dirty="0"/>
              <a:t> </a:t>
            </a:r>
            <a:r>
              <a:rPr spc="-110" dirty="0"/>
              <a:t>bagatelní</a:t>
            </a:r>
            <a:r>
              <a:rPr spc="-215" dirty="0"/>
              <a:t> </a:t>
            </a:r>
            <a:r>
              <a:rPr spc="-90" dirty="0"/>
              <a:t>podpory:</a:t>
            </a:r>
            <a:r>
              <a:rPr spc="-215" dirty="0"/>
              <a:t> </a:t>
            </a:r>
            <a:r>
              <a:rPr spc="-105" dirty="0"/>
              <a:t>Postup</a:t>
            </a:r>
            <a:r>
              <a:rPr spc="-215" dirty="0"/>
              <a:t> </a:t>
            </a:r>
            <a:r>
              <a:rPr spc="-5" dirty="0"/>
              <a:t>v</a:t>
            </a:r>
            <a:r>
              <a:rPr spc="-215" dirty="0"/>
              <a:t> </a:t>
            </a:r>
            <a:r>
              <a:rPr spc="-55" dirty="0"/>
              <a:t>IS</a:t>
            </a:r>
            <a:r>
              <a:rPr spc="-215" dirty="0"/>
              <a:t> </a:t>
            </a:r>
            <a:r>
              <a:rPr spc="-110" dirty="0"/>
              <a:t>ESF2014+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072880" cy="4001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158115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obdrží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registrační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údaje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registraci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systému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ESF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2014+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(registrační/aktivační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údaje jsou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uvedeny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konkrétní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osobu).</a:t>
            </a:r>
            <a:endParaRPr sz="2000" dirty="0">
              <a:latin typeface="Calibri Light"/>
              <a:cs typeface="Calibri Light"/>
            </a:endParaRPr>
          </a:p>
          <a:p>
            <a:pPr marL="35560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Zástupce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se přihlásí do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systému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ESF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2014</a:t>
            </a:r>
            <a:r>
              <a:rPr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+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: 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  <a:hlinkClick r:id="rId2"/>
              </a:rPr>
              <a:t>https://www.esfcr.cz/register</a:t>
            </a:r>
            <a:endParaRPr lang="cs-CZ" sz="2000" b="0" dirty="0" smtClean="0">
              <a:solidFill>
                <a:srgbClr val="706F6F"/>
              </a:solidFill>
              <a:latin typeface="Calibri Light"/>
              <a:cs typeface="Calibri Light"/>
            </a:endParaRPr>
          </a:p>
          <a:p>
            <a:pPr marL="35560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Budoucí</a:t>
            </a:r>
            <a:r>
              <a:rPr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podpořené osoby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(příjemce) vyplní údaje 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Kartě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účastníka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OP 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VVV.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Kartu  účastníka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elektronicky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odešlou (pole</a:t>
            </a:r>
            <a:r>
              <a:rPr sz="2000" b="0" spc="-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„odeslat“).</a:t>
            </a:r>
            <a:endParaRPr sz="2000" dirty="0">
              <a:latin typeface="Calibri Light"/>
              <a:cs typeface="Calibri Light"/>
            </a:endParaRPr>
          </a:p>
          <a:p>
            <a:pPr marL="355600" marR="49149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Údaje z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Karty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účastníka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OP 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VVV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vygenerují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systému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ESF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2014+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(záložka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Formuláře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PO).</a:t>
            </a:r>
            <a:endParaRPr sz="2000" dirty="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Zástupce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vyplňuje počty hodin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vzdělávání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ukončení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(tj. 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základě  certifikátu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nebo vyplněné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přílohy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 err="1">
                <a:solidFill>
                  <a:srgbClr val="706F6F"/>
                </a:solidFill>
                <a:latin typeface="Calibri Light"/>
                <a:cs typeface="Calibri Light"/>
              </a:rPr>
              <a:t>ZoR</a:t>
            </a:r>
            <a:r>
              <a:rPr sz="2000" b="0" spc="-10" dirty="0" smtClean="0">
                <a:solidFill>
                  <a:srgbClr val="706F6F"/>
                </a:solidFill>
                <a:latin typeface="Calibri Light"/>
                <a:cs typeface="Calibri Light"/>
              </a:rPr>
              <a:t>).</a:t>
            </a:r>
            <a:endParaRPr lang="cs-CZ" sz="2000" dirty="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lang="cs-CZ" sz="2000" b="0" dirty="0">
                <a:solidFill>
                  <a:srgbClr val="706F6F"/>
                </a:solidFill>
                <a:latin typeface="Calibri Light"/>
                <a:cs typeface="Calibri Light"/>
              </a:rPr>
              <a:t>J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akmile</a:t>
            </a:r>
            <a:r>
              <a:rPr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hodin u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podpořené osoby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dosáhne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stanovený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hodin,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schvaluje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seznam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podpořených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osoby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započítávají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6 00 00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Celkový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počet účastníků. V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KP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14+ na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záložce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-stiskem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tlačítka</a:t>
            </a:r>
            <a:r>
              <a:rPr sz="2000" b="0" spc="1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Aktualizace</a:t>
            </a:r>
            <a:endParaRPr sz="2000" dirty="0">
              <a:latin typeface="Calibri Light"/>
              <a:cs typeface="Calibri Light"/>
            </a:endParaRPr>
          </a:p>
          <a:p>
            <a:pPr marL="3556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u IS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ESF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dochází v výpočtu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indikátorů.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885507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Dokladování </a:t>
            </a:r>
            <a:r>
              <a:rPr spc="-20" dirty="0"/>
              <a:t>bagatelní </a:t>
            </a:r>
            <a:r>
              <a:rPr dirty="0"/>
              <a:t>podpory: </a:t>
            </a:r>
            <a:r>
              <a:rPr spc="-20" dirty="0"/>
              <a:t>Karta</a:t>
            </a:r>
            <a:r>
              <a:rPr spc="40" dirty="0"/>
              <a:t> </a:t>
            </a:r>
            <a:r>
              <a:rPr spc="-15" dirty="0"/>
              <a:t>účastníka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174480" cy="4001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Principy:</a:t>
            </a:r>
            <a:endParaRPr sz="2000" dirty="0">
              <a:latin typeface="Calibri Light"/>
              <a:cs typeface="Calibri Light"/>
            </a:endParaRPr>
          </a:p>
          <a:p>
            <a:pPr marL="215900" marR="20066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Kartu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účastníka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vyplňuje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kmenový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zaměstnanec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školy,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který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započítán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indikátoru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6 00 00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(Celkový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počet účastníků,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tj.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bagatelní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podporou)</a:t>
            </a:r>
            <a:endParaRPr sz="2000" dirty="0">
              <a:latin typeface="Calibri Light"/>
              <a:cs typeface="Calibri Light"/>
            </a:endParaRPr>
          </a:p>
          <a:p>
            <a:pPr marL="215900" marR="1932939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Příjemce je povinen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zajistit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její vyplnění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každou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podpořenou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osobu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(před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zahájením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vzdělávání).</a:t>
            </a:r>
            <a:endParaRPr sz="2000" dirty="0">
              <a:latin typeface="Calibri Light"/>
              <a:cs typeface="Calibri Light"/>
            </a:endParaRPr>
          </a:p>
          <a:p>
            <a:pPr marL="215900" marR="5016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Doporučujeme,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aby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zástupce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předvyplnil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Identifikaci projektu (Registrační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číslo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Název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podpory) 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předvyplněný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PDF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formulář</a:t>
            </a:r>
            <a:r>
              <a:rPr sz="2000" b="0" spc="1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předal</a:t>
            </a:r>
            <a:endParaRPr sz="2000" dirty="0">
              <a:latin typeface="Calibri Light"/>
              <a:cs typeface="Calibri Light"/>
            </a:endParaRPr>
          </a:p>
          <a:p>
            <a:pPr marL="215900" marR="186690" algn="just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 vyplnění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podpořeným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osobám 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elektronické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podobě (v případě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URL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odkazu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 on-line vyplnění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Karty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účastníka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OP 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VVV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toto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již nutné,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hlavička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předvyplněna  automaticky).</a:t>
            </a:r>
            <a:endParaRPr sz="2000" dirty="0"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Po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ukončení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vzdělávání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doplní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zástupce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údaje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podpoře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systému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ESF</a:t>
            </a:r>
            <a:r>
              <a:rPr sz="2000" b="0" spc="-10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2014</a:t>
            </a:r>
            <a:r>
              <a:rPr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+.</a:t>
            </a:r>
            <a:endParaRPr lang="cs-CZ" sz="2000" b="0" dirty="0" smtClean="0">
              <a:solidFill>
                <a:srgbClr val="706F6F"/>
              </a:solidFill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lang="cs-CZ" sz="2000" dirty="0" smtClean="0">
                <a:solidFill>
                  <a:srgbClr val="706F6F"/>
                </a:solidFill>
                <a:latin typeface="Calibri Light"/>
                <a:cs typeface="Calibri Light"/>
              </a:rPr>
              <a:t>Podepsanou Kartu účastníka uchovává příjemce pro případnou kontrolu na místě. 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9233535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957310" algn="l"/>
              </a:tabLst>
            </a:pPr>
            <a:r>
              <a:rPr spc="-175" dirty="0"/>
              <a:t>Doklad</a:t>
            </a:r>
            <a:r>
              <a:rPr spc="-190" dirty="0"/>
              <a:t>o</a:t>
            </a:r>
            <a:r>
              <a:rPr spc="-235" dirty="0"/>
              <a:t>v</a:t>
            </a:r>
            <a:r>
              <a:rPr spc="-175" dirty="0"/>
              <a:t>án</a:t>
            </a:r>
            <a:r>
              <a:rPr dirty="0"/>
              <a:t>í</a:t>
            </a:r>
            <a:r>
              <a:rPr spc="-355" dirty="0"/>
              <a:t> </a:t>
            </a:r>
            <a:r>
              <a:rPr spc="-175" dirty="0"/>
              <a:t>ba</a:t>
            </a:r>
            <a:r>
              <a:rPr spc="-235" dirty="0"/>
              <a:t>g</a:t>
            </a:r>
            <a:r>
              <a:rPr spc="-210" dirty="0"/>
              <a:t>a</a:t>
            </a:r>
            <a:r>
              <a:rPr spc="-220" dirty="0"/>
              <a:t>t</a:t>
            </a:r>
            <a:r>
              <a:rPr spc="-175" dirty="0"/>
              <a:t>eln</a:t>
            </a:r>
            <a:r>
              <a:rPr dirty="0"/>
              <a:t>í</a:t>
            </a:r>
            <a:r>
              <a:rPr spc="-355" dirty="0"/>
              <a:t> </a:t>
            </a:r>
            <a:r>
              <a:rPr spc="-175" dirty="0"/>
              <a:t>podpo</a:t>
            </a:r>
            <a:r>
              <a:rPr spc="-160" dirty="0"/>
              <a:t>r</a:t>
            </a:r>
            <a:r>
              <a:rPr spc="-175" dirty="0"/>
              <a:t>y</a:t>
            </a:r>
            <a:r>
              <a:rPr dirty="0"/>
              <a:t>:</a:t>
            </a:r>
            <a:r>
              <a:rPr spc="-355" dirty="0"/>
              <a:t> </a:t>
            </a:r>
            <a:r>
              <a:rPr spc="-220" dirty="0"/>
              <a:t>K</a:t>
            </a:r>
            <a:r>
              <a:rPr spc="-175" dirty="0"/>
              <a:t>ar</a:t>
            </a:r>
            <a:r>
              <a:rPr spc="-210" dirty="0"/>
              <a:t>t</a:t>
            </a:r>
            <a:r>
              <a:rPr dirty="0"/>
              <a:t>a</a:t>
            </a:r>
            <a:r>
              <a:rPr spc="-355" dirty="0"/>
              <a:t> </a:t>
            </a:r>
            <a:r>
              <a:rPr spc="-175" dirty="0" err="1" smtClean="0"/>
              <a:t>ú</a:t>
            </a:r>
            <a:r>
              <a:rPr spc="-195" dirty="0" err="1" smtClean="0"/>
              <a:t>č</a:t>
            </a:r>
            <a:r>
              <a:rPr spc="-175" dirty="0" err="1" smtClean="0"/>
              <a:t>a</a:t>
            </a:r>
            <a:r>
              <a:rPr spc="-215" dirty="0" err="1" smtClean="0"/>
              <a:t>s</a:t>
            </a:r>
            <a:r>
              <a:rPr spc="-175" dirty="0" err="1" smtClean="0"/>
              <a:t>tní</a:t>
            </a:r>
            <a:r>
              <a:rPr spc="-220" dirty="0" err="1" smtClean="0"/>
              <a:t>k</a:t>
            </a:r>
            <a:r>
              <a:rPr dirty="0" err="1" smtClean="0"/>
              <a:t>a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137650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Vyplnění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Karty účastníka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OP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VVV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Dva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způsoby</a:t>
            </a:r>
            <a:r>
              <a:rPr sz="2000" b="0" spc="-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vyplnění:</a:t>
            </a:r>
            <a:endParaRPr sz="2000" dirty="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lphaLcParenR"/>
              <a:tabLst>
                <a:tab pos="354965" algn="l"/>
                <a:tab pos="35560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Off-line </a:t>
            </a:r>
            <a:r>
              <a:rPr sz="2000" b="0" spc="10" dirty="0">
                <a:solidFill>
                  <a:srgbClr val="706F6F"/>
                </a:solidFill>
                <a:latin typeface="Calibri Light"/>
                <a:cs typeface="Calibri Light"/>
              </a:rPr>
              <a:t>vyplnění-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stažení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uložení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PDF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formuláře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disk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počítače,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vyplnění a odeslání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formuláře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pomocí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tlačítka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„Odeslat“.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(případně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pouze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uložit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předat zástupci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 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flash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disku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apod.; </a:t>
            </a:r>
            <a:r>
              <a:rPr sz="2000" b="0" spc="-15" dirty="0" smtClean="0">
                <a:solidFill>
                  <a:srgbClr val="706F6F"/>
                </a:solidFill>
                <a:latin typeface="Calibri Light"/>
                <a:cs typeface="Calibri Light"/>
              </a:rPr>
              <a:t>ten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poté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možnost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sám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Karty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účastníka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OP 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VVV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</a:t>
            </a:r>
            <a:r>
              <a:rPr sz="2000" b="0" spc="-20" dirty="0" err="1">
                <a:solidFill>
                  <a:srgbClr val="706F6F"/>
                </a:solidFill>
                <a:latin typeface="Calibri Light"/>
                <a:cs typeface="Calibri Light"/>
              </a:rPr>
              <a:t>systému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nahrát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)</a:t>
            </a:r>
            <a:endParaRPr sz="2000" dirty="0">
              <a:latin typeface="Calibri Light"/>
              <a:cs typeface="Calibri Light"/>
            </a:endParaRPr>
          </a:p>
          <a:p>
            <a:pPr marL="355600" marR="10541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lphaLcParenR"/>
              <a:tabLst>
                <a:tab pos="354965" algn="l"/>
                <a:tab pos="35560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On-line </a:t>
            </a:r>
            <a:r>
              <a:rPr sz="2000" b="0" spc="10" dirty="0">
                <a:solidFill>
                  <a:srgbClr val="706F6F"/>
                </a:solidFill>
                <a:latin typeface="Calibri Light"/>
                <a:cs typeface="Calibri Light"/>
              </a:rPr>
              <a:t>vyplnění-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(v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systému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ESF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2014+ s již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automaticky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předvyplněnou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hlavičkou;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URL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odkaz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on-line vyplnění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formuláře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předává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zástupce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příjemce)</a:t>
            </a:r>
            <a:endParaRPr sz="20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Po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vyplnění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formuláře: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vytisknout,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podepsat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podpořené osoby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7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uchovat.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781240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Dokladování </a:t>
            </a:r>
            <a:r>
              <a:rPr spc="-25" dirty="0"/>
              <a:t>reflexí </a:t>
            </a:r>
            <a:r>
              <a:rPr spc="-5" dirty="0"/>
              <a:t>v </a:t>
            </a:r>
            <a:r>
              <a:rPr spc="-15" dirty="0"/>
              <a:t>portfoliích</a:t>
            </a:r>
            <a:r>
              <a:rPr spc="35" dirty="0"/>
              <a:t> </a:t>
            </a:r>
            <a:r>
              <a:rPr spc="-10" dirty="0"/>
              <a:t>pedagogů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961120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700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Indikátor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5 25 10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pracovníků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 vzdělávání,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kteří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praxi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uplatňují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nově získané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po-  znatky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-7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dovednosti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Podpořený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zpracuje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reflexi absolvovaných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portfoliu</a:t>
            </a:r>
            <a:r>
              <a:rPr sz="2000" b="0" spc="1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pedagoga.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Požadavky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obsah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portfolia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nejsou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stanoveny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krom: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uvedení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registračního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čísla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popis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uplatnění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ověření nově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získaných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poznatků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dovedností</a:t>
            </a:r>
            <a:endParaRPr sz="2000">
              <a:latin typeface="Calibri Light"/>
              <a:cs typeface="Calibri Light"/>
            </a:endParaRPr>
          </a:p>
          <a:p>
            <a:pPr marL="215900" marR="44640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základě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všech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portfolií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zpracuje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souhrnnou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zprávu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celou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organizaci  (lze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použít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formulář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u příloh k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ZoR)</a:t>
            </a:r>
            <a:endParaRPr sz="2000"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Pro kontrolu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místě: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třeba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mít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portfolia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(pokud pedagog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odejde nebo po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ukončení  projektu: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kopie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portfolií/částí</a:t>
            </a:r>
            <a:r>
              <a:rPr sz="2000" b="0" spc="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portfolií).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36124" y="3303755"/>
            <a:ext cx="7220584" cy="965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0" b="1" spc="-20" dirty="0">
                <a:solidFill>
                  <a:srgbClr val="428F9B"/>
                </a:solidFill>
                <a:latin typeface="Calibri"/>
                <a:cs typeface="Calibri"/>
              </a:rPr>
              <a:t>Monitorování</a:t>
            </a:r>
            <a:r>
              <a:rPr sz="6000" b="1" spc="-95" dirty="0">
                <a:solidFill>
                  <a:srgbClr val="428F9B"/>
                </a:solidFill>
                <a:latin typeface="Calibri"/>
                <a:cs typeface="Calibri"/>
              </a:rPr>
              <a:t> </a:t>
            </a:r>
            <a:r>
              <a:rPr sz="6000" b="1" spc="-15" dirty="0">
                <a:solidFill>
                  <a:srgbClr val="428F9B"/>
                </a:solidFill>
                <a:latin typeface="Calibri"/>
                <a:cs typeface="Calibri"/>
              </a:rPr>
              <a:t>projektů</a:t>
            </a:r>
            <a:endParaRPr sz="60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push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95427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Zpracování </a:t>
            </a:r>
            <a:r>
              <a:rPr dirty="0"/>
              <a:t>osobních</a:t>
            </a:r>
            <a:r>
              <a:rPr spc="-45" dirty="0"/>
              <a:t> </a:t>
            </a:r>
            <a:r>
              <a:rPr dirty="0"/>
              <a:t>údajů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103360" cy="307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428F9B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Zajištění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souhlasu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zpracováním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osobních údajů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podpořených</a:t>
            </a:r>
            <a:r>
              <a:rPr sz="2000" b="0" spc="-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osob.</a:t>
            </a:r>
            <a:endParaRPr sz="2000">
              <a:latin typeface="Calibri Light"/>
              <a:cs typeface="Calibri Light"/>
            </a:endParaRPr>
          </a:p>
          <a:p>
            <a:pPr marL="355600" indent="-342900">
              <a:lnSpc>
                <a:spcPct val="100000"/>
              </a:lnSpc>
              <a:buClr>
                <a:srgbClr val="428F9B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Zpracování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osobních údajů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podpořených</a:t>
            </a:r>
            <a:r>
              <a:rPr sz="2000" b="0" spc="-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osob</a:t>
            </a:r>
            <a:endParaRPr sz="2000">
              <a:latin typeface="Calibri Light"/>
              <a:cs typeface="Calibri Light"/>
            </a:endParaRPr>
          </a:p>
          <a:p>
            <a:pPr marL="355600" marR="19685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nepodává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oznámení 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zpracování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osobních údajů na ÚOOÚ – dle §18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odst.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1  písm.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zákona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č. 101/2002 Sb.,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ochraně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osobních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údajů</a:t>
            </a:r>
            <a:endParaRPr sz="2000">
              <a:latin typeface="Calibri Light"/>
              <a:cs typeface="Calibri Light"/>
            </a:endParaRPr>
          </a:p>
          <a:p>
            <a:pPr marL="355600" marR="5080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uzavírá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smlouvu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ochraně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osobních údajů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případným dodavatelem, pokud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má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dodavatel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zpracovávat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osobní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údaje.</a:t>
            </a:r>
            <a:endParaRPr sz="2000">
              <a:latin typeface="Calibri Light"/>
              <a:cs typeface="Calibri Light"/>
            </a:endParaRPr>
          </a:p>
          <a:p>
            <a:pPr marL="355600" marR="721995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Údaje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podpořených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osobách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lze zpracovávat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výhradně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souvislosti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realizací  projektu.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Viz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Rozhodnutí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poskytnutí dotace,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část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II, body 21 a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22.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701230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Dokladování </a:t>
            </a:r>
            <a:r>
              <a:rPr spc="-5" dirty="0"/>
              <a:t>výsledků </a:t>
            </a:r>
            <a:r>
              <a:rPr spc="-10" dirty="0"/>
              <a:t>dotazníku</a:t>
            </a:r>
            <a:r>
              <a:rPr spc="5" dirty="0"/>
              <a:t> </a:t>
            </a:r>
            <a:r>
              <a:rPr spc="-25" dirty="0"/>
              <a:t>školy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130030" cy="276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Indikátor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5 10 10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Počet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organizací,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kterých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zvýšila kvalita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výchovy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vzdělávání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pro-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inkluzivnost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opětovně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provede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sebehodnocení (vyplní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dotazník)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MŠMT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dotazník</a:t>
            </a:r>
            <a:r>
              <a:rPr sz="2000" b="0" spc="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vyhodnotí.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Výsledek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dotazníkového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šetření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bude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uveden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nejpozději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</a:t>
            </a:r>
            <a:r>
              <a:rPr sz="2000" b="0" spc="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ZZoR.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vyplní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dotazník nejdříve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 měsíce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 ukončením projektu.</a:t>
            </a:r>
            <a:endParaRPr sz="2000">
              <a:latin typeface="Calibri Light"/>
              <a:cs typeface="Calibri Light"/>
            </a:endParaRPr>
          </a:p>
          <a:p>
            <a:pPr marL="215900" marR="83375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vykázání cílové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hodnoty 1 (v případě MŠ nebo ZŠ) nebo 2 (v případě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MŠ+ZŠ)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stačí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minimální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zlepšení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stavu.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Vyhodnocení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dotazníku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třeba uchovat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případnou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místě.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786701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Monitorovací </a:t>
            </a:r>
            <a:r>
              <a:rPr spc="-30" dirty="0"/>
              <a:t>návštěva </a:t>
            </a:r>
            <a:r>
              <a:rPr dirty="0"/>
              <a:t>a </a:t>
            </a:r>
            <a:r>
              <a:rPr spc="-10" dirty="0"/>
              <a:t>evaluační</a:t>
            </a:r>
            <a:r>
              <a:rPr spc="25" dirty="0"/>
              <a:t> </a:t>
            </a:r>
            <a:r>
              <a:rPr spc="-10" dirty="0"/>
              <a:t>aktivity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477250" cy="2463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Monitorovací</a:t>
            </a:r>
            <a:r>
              <a:rPr sz="2000" b="1" spc="-4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706F6F"/>
                </a:solidFill>
                <a:latin typeface="Calibri"/>
                <a:cs typeface="Calibri"/>
              </a:rPr>
              <a:t>návštěva</a:t>
            </a:r>
            <a:endParaRPr sz="2000">
              <a:latin typeface="Calibri"/>
              <a:cs typeface="Calibri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cílem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předejít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nenapravitelným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pochybením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ze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strany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strany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administrátora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ZP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 u příjemce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dotace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ověření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stavu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řešení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nejasností,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prováděných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apod.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428F9B"/>
              </a:buClr>
              <a:buFont typeface="Calibri Ligh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Součinnost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při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evaluačních aktivitách v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rámci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OP</a:t>
            </a:r>
            <a:r>
              <a:rPr sz="2000" b="1" spc="-3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VVV</a:t>
            </a:r>
            <a:endParaRPr sz="2000">
              <a:latin typeface="Calibri"/>
              <a:cs typeface="Calibri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základě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oslovení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 se příjemce podílí 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vyhodnocování úspěšnosti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formy: dotazníková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šetření,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účast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řízeném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rozhovoru,</a:t>
            </a:r>
            <a:r>
              <a:rPr sz="2000" b="0" spc="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…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327469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Kontroly </a:t>
            </a:r>
            <a:r>
              <a:rPr dirty="0"/>
              <a:t>na</a:t>
            </a:r>
            <a:r>
              <a:rPr spc="-65" dirty="0"/>
              <a:t> </a:t>
            </a:r>
            <a:r>
              <a:rPr spc="-20" dirty="0"/>
              <a:t>místě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137015" cy="2438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Veřejnosprávní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dle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zákona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č. 255/2012 Sb.,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kontrole.</a:t>
            </a:r>
            <a:endParaRPr sz="2000">
              <a:latin typeface="Calibri Light"/>
              <a:cs typeface="Calibri Light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Příjemce je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informován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provedení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dostatečném</a:t>
            </a:r>
            <a:r>
              <a:rPr sz="2000" b="0" spc="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předstihu.</a:t>
            </a:r>
            <a:endParaRPr sz="2000">
              <a:latin typeface="Calibri Light"/>
              <a:cs typeface="Calibri Light"/>
            </a:endParaRPr>
          </a:p>
          <a:p>
            <a:pPr marL="215900" marR="4445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Kontrolní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skupina ověřuje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skutečnosti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uvedené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žádosti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podporu,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zprávách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realizaci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změnách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projektu.</a:t>
            </a:r>
            <a:endParaRPr sz="2000"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Kontrolní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skupina vypracuje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Protokol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(do 30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kalendářních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dnů),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proti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kterému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může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podat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námitky do 15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kalendářních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dnů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ode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dne doručení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Protokolu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 kontrole.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základě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kontrolních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zjištění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mohou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stanovena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nápravná</a:t>
            </a:r>
            <a:r>
              <a:rPr sz="2000" b="0" spc="8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opatření.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92785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Kontroly </a:t>
            </a:r>
            <a:r>
              <a:rPr dirty="0"/>
              <a:t>na </a:t>
            </a:r>
            <a:r>
              <a:rPr spc="-20" dirty="0"/>
              <a:t>místě </a:t>
            </a:r>
            <a:r>
              <a:rPr dirty="0"/>
              <a:t>– </a:t>
            </a:r>
            <a:r>
              <a:rPr spc="-10" dirty="0"/>
              <a:t>předmět</a:t>
            </a:r>
            <a:r>
              <a:rPr spc="-30" dirty="0"/>
              <a:t> </a:t>
            </a:r>
            <a:r>
              <a:rPr spc="-25" dirty="0"/>
              <a:t>kontroly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207500" cy="335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Co 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předmětem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místě:</a:t>
            </a:r>
            <a:endParaRPr sz="2000">
              <a:latin typeface="Calibri Light"/>
              <a:cs typeface="Calibri Light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Výstupy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souladu s přílohou č. 3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Výzvy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(v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každé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šabloně v poli </a:t>
            </a:r>
            <a:r>
              <a:rPr sz="2000" b="0" i="1" spc="-5" dirty="0">
                <a:solidFill>
                  <a:srgbClr val="706F6F"/>
                </a:solidFill>
                <a:latin typeface="Calibri Light"/>
                <a:cs typeface="Calibri Light"/>
              </a:rPr>
              <a:t>„Dokladování výstupů</a:t>
            </a:r>
            <a:r>
              <a:rPr sz="2000" b="0" i="1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i="1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sz="2000" b="0" i="1" spc="-5" dirty="0">
                <a:solidFill>
                  <a:srgbClr val="706F6F"/>
                </a:solidFill>
                <a:latin typeface="Calibri Light"/>
                <a:cs typeface="Calibri Light"/>
              </a:rPr>
              <a:t> 	</a:t>
            </a:r>
            <a:r>
              <a:rPr sz="2000" b="0" i="1" spc="-15" dirty="0">
                <a:solidFill>
                  <a:srgbClr val="706F6F"/>
                </a:solidFill>
                <a:latin typeface="Calibri Light"/>
                <a:cs typeface="Calibri Light"/>
              </a:rPr>
              <a:t>kontrolu </a:t>
            </a:r>
            <a:r>
              <a:rPr sz="2000" b="0" i="1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i="1" spc="-20" dirty="0">
                <a:solidFill>
                  <a:srgbClr val="706F6F"/>
                </a:solidFill>
                <a:latin typeface="Calibri Light"/>
                <a:cs typeface="Calibri Light"/>
              </a:rPr>
              <a:t>místě“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uvedeno,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co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nutné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předložit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při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10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místě).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Publicita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projektu.</a:t>
            </a:r>
            <a:endParaRPr sz="2000">
              <a:latin typeface="Calibri Light"/>
              <a:cs typeface="Calibri Light"/>
            </a:endParaRPr>
          </a:p>
          <a:p>
            <a:pPr marL="215900" marR="69913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Naplňování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výsledkových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 (karty účastníka,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portfolia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pedagogů, výsledky  dotazníku).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Veřejné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zakázky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dokumenty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místě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jsou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uvedeny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kap.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12.4.1</a:t>
            </a:r>
            <a:r>
              <a:rPr sz="2000" b="0" spc="9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Pravidel</a:t>
            </a:r>
            <a:endParaRPr sz="2000">
              <a:latin typeface="Calibri Light"/>
              <a:cs typeface="Calibri Light"/>
            </a:endParaRPr>
          </a:p>
          <a:p>
            <a:pPr marL="355600" marR="198755" indent="-128270">
              <a:lnSpc>
                <a:spcPct val="100000"/>
              </a:lnSpc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-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zadávací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podmínky,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dodatečné informace,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nabídky, protokol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otevírání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obálek,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posouzení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hodnocení,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smlouva, oznámení 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výsledku,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oznámení 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vyřazení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nabídky,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jmenování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pověřené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osoby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nebo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hodnoticí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komise.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Archivace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162179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Publicita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232265" cy="368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Splnění minimální</a:t>
            </a:r>
            <a:r>
              <a:rPr sz="2000" b="1" spc="-10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publicity:</a:t>
            </a:r>
            <a:endParaRPr sz="2000">
              <a:latin typeface="Calibri"/>
              <a:cs typeface="Calibri"/>
            </a:endParaRPr>
          </a:p>
          <a:p>
            <a:pPr marL="355600" marR="27178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Informovat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svých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webových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stránkách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(+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logolink),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dle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verze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Pravidel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(kap.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17.1)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nejpozději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odevzdání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1.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ZoR.</a:t>
            </a:r>
            <a:endParaRPr sz="2000">
              <a:latin typeface="Calibri Light"/>
              <a:cs typeface="Calibri Light"/>
            </a:endParaRPr>
          </a:p>
          <a:p>
            <a:pPr marL="355600" marR="508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Umístit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alespoň 1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plakát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A3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(minimálně A3)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informacemi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místo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viditelné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veřejnost.</a:t>
            </a:r>
            <a:endParaRPr sz="2000">
              <a:latin typeface="Calibri Light"/>
              <a:cs typeface="Calibri Light"/>
            </a:endParaRPr>
          </a:p>
          <a:p>
            <a:pPr marL="35560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dokumentech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veřejnost, vč. potvrzení účasti, uvádět</a:t>
            </a:r>
            <a:r>
              <a:rPr sz="2000" b="0" spc="7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logolink.</a:t>
            </a:r>
            <a:endParaRPr sz="2000">
              <a:latin typeface="Calibri Light"/>
              <a:cs typeface="Calibri Light"/>
            </a:endParaRPr>
          </a:p>
          <a:p>
            <a:pPr marL="355600" marR="207010" indent="-342900">
              <a:lnSpc>
                <a:spcPct val="100000"/>
              </a:lnSpc>
              <a:buClr>
                <a:srgbClr val="428F9B"/>
              </a:buClr>
              <a:buFont typeface="Calibri"/>
              <a:buAutoNum type="arabicPeriod"/>
              <a:tabLst>
                <a:tab pos="354965" algn="l"/>
                <a:tab pos="35560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Při pořádání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seminářů,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školení atd. informovat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účastníky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 případně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subjekty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podílející  se 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pořádání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semináře, o podpoře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OP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VVV.</a:t>
            </a:r>
            <a:endParaRPr sz="2000">
              <a:latin typeface="Calibri Light"/>
              <a:cs typeface="Calibri Light"/>
            </a:endParaRPr>
          </a:p>
          <a:p>
            <a:pPr marL="12700" marR="2299335">
              <a:lnSpc>
                <a:spcPct val="200000"/>
              </a:lnSpc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Logolinky: </a:t>
            </a:r>
            <a:r>
              <a:rPr sz="2000" b="0" spc="-10" dirty="0">
                <a:solidFill>
                  <a:srgbClr val="428F9B"/>
                </a:solidFill>
                <a:latin typeface="Calibri Light"/>
                <a:cs typeface="Calibri Light"/>
                <a:hlinkClick r:id="rId2"/>
              </a:rPr>
              <a:t>www.msmt.cz/strukturalni-fondy-1/pravidla-pro-publicitu </a:t>
            </a:r>
            <a:r>
              <a:rPr sz="2000" b="0" spc="-10" dirty="0">
                <a:solidFill>
                  <a:srgbClr val="428F9B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Generátor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publicity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(plakátu):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428F9B"/>
                </a:solidFill>
                <a:latin typeface="Calibri Light"/>
                <a:cs typeface="Calibri Light"/>
                <a:hlinkClick r:id="rId3"/>
              </a:rPr>
              <a:t>publicita.dotaceeu.cz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82155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Publicita </a:t>
            </a:r>
            <a:r>
              <a:rPr dirty="0"/>
              <a:t>na</a:t>
            </a:r>
            <a:r>
              <a:rPr spc="-55" dirty="0"/>
              <a:t> </a:t>
            </a:r>
            <a:r>
              <a:rPr spc="-15" dirty="0"/>
              <a:t>dokumentech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868410" cy="276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Dokumenty administrativního charakteru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bez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povinné</a:t>
            </a:r>
            <a:r>
              <a:rPr sz="2000" b="0" spc="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publicity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smlouvy/DPČ/DPP,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reporty,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vyhlášení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výběrových řízení,</a:t>
            </a:r>
            <a:r>
              <a:rPr sz="2000" b="0" spc="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…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Dokumenty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informování veřejnosti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publicita</a:t>
            </a:r>
            <a:endParaRPr sz="2000">
              <a:latin typeface="Calibri Light"/>
              <a:cs typeface="Calibri Light"/>
            </a:endParaRPr>
          </a:p>
          <a:p>
            <a:pPr marL="355600" marR="5080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informace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webových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stránkách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tisku,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letáky,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prezentace, prezenční 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listiny., </a:t>
            </a:r>
            <a:r>
              <a:rPr sz="2000" b="0" spc="-45" dirty="0">
                <a:solidFill>
                  <a:srgbClr val="706F6F"/>
                </a:solidFill>
                <a:latin typeface="Calibri Light"/>
                <a:cs typeface="Calibri Light"/>
              </a:rPr>
              <a:t>popř.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zveřejněné výstupy projektu,</a:t>
            </a:r>
            <a:r>
              <a:rPr sz="2000" b="0" spc="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…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Předměty pořízené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bez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povinné</a:t>
            </a:r>
            <a:r>
              <a:rPr sz="2000" b="0" spc="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publicity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knihy,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drobné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pomůcky,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hry,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sedáky,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počítač,</a:t>
            </a:r>
            <a:r>
              <a:rPr sz="2000" b="0" spc="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…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181419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Archivace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187815" cy="307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Principy:</a:t>
            </a:r>
            <a:endParaRPr sz="2000">
              <a:latin typeface="Calibri"/>
              <a:cs typeface="Calibri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Příjemce je povinen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uchovávat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dokumenty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spojené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realizací</a:t>
            </a:r>
            <a:r>
              <a:rPr sz="2000" b="0" spc="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Archivace dokumentů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31. 12. 2033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(pokud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legislativa nestanovuje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delší</a:t>
            </a:r>
            <a:r>
              <a:rPr sz="2000" b="0" spc="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dobu).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Dokumenty,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které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jsou v IS KP14+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jako originály,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potřeba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uchovávat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jiném</a:t>
            </a:r>
            <a:r>
              <a:rPr sz="2000" b="0" spc="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místě.</a:t>
            </a:r>
            <a:endParaRPr sz="2000">
              <a:latin typeface="Calibri Light"/>
              <a:cs typeface="Calibri Light"/>
            </a:endParaRPr>
          </a:p>
          <a:p>
            <a:pPr marL="215900" marR="11239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Dokumenty,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které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nejsou v IS KP14+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jako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originály (=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skeny),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potřeba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uchovávat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jako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originály na jiném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místě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(např.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některé přílohy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žádosti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podporu,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přílohy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ZoR, karty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účastníků).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Přehled dokumentů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výstupů projektu,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které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podléhají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uchovávání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Pravidla pro žadatele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příjemce 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ZP,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kap.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7.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4.2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61067" y="3303755"/>
            <a:ext cx="4570730" cy="965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0" b="1" dirty="0">
                <a:solidFill>
                  <a:srgbClr val="428F9B"/>
                </a:solidFill>
                <a:latin typeface="Calibri"/>
                <a:cs typeface="Calibri"/>
              </a:rPr>
              <a:t>Finanční</a:t>
            </a:r>
            <a:r>
              <a:rPr sz="6000" b="1" spc="-65" dirty="0">
                <a:solidFill>
                  <a:srgbClr val="428F9B"/>
                </a:solidFill>
                <a:latin typeface="Calibri"/>
                <a:cs typeface="Calibri"/>
              </a:rPr>
              <a:t> </a:t>
            </a:r>
            <a:r>
              <a:rPr sz="6000" b="1" spc="-25" dirty="0">
                <a:solidFill>
                  <a:srgbClr val="428F9B"/>
                </a:solidFill>
                <a:latin typeface="Calibri"/>
                <a:cs typeface="Calibri"/>
              </a:rPr>
              <a:t>řízení</a:t>
            </a:r>
            <a:endParaRPr sz="6000">
              <a:latin typeface="Calibri"/>
              <a:cs typeface="Calibri"/>
            </a:endParaRPr>
          </a:p>
        </p:txBody>
      </p:sp>
    </p:spTree>
  </p:cSld>
  <p:clrMapOvr>
    <a:masterClrMapping/>
  </p:clrMapOvr>
  <p:transition>
    <p:push dir="r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67702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Poskytnutí dotace </a:t>
            </a:r>
            <a:r>
              <a:rPr dirty="0"/>
              <a:t>– </a:t>
            </a:r>
            <a:r>
              <a:rPr spc="-15" dirty="0"/>
              <a:t>zálohové</a:t>
            </a:r>
            <a:r>
              <a:rPr spc="-20" dirty="0"/>
              <a:t> </a:t>
            </a:r>
            <a:r>
              <a:rPr spc="-10" dirty="0"/>
              <a:t>platby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7740650" cy="276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Poskytnutí</a:t>
            </a:r>
            <a:r>
              <a:rPr sz="2000" b="0" spc="-10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dotace:</a:t>
            </a:r>
            <a:endParaRPr sz="2000" dirty="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zálohových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platbách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účelovým </a:t>
            </a:r>
            <a:r>
              <a:rPr sz="2000" spc="-15" dirty="0">
                <a:solidFill>
                  <a:srgbClr val="706F6F"/>
                </a:solidFill>
                <a:latin typeface="Calibri Light"/>
                <a:cs typeface="Calibri Light"/>
              </a:rPr>
              <a:t>znakem</a:t>
            </a:r>
            <a:r>
              <a:rPr sz="2000" spc="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spc="-5" dirty="0">
                <a:solidFill>
                  <a:srgbClr val="706F6F"/>
                </a:solidFill>
                <a:latin typeface="Calibri"/>
                <a:cs typeface="Calibri"/>
              </a:rPr>
              <a:t>33063</a:t>
            </a:r>
            <a:r>
              <a:rPr sz="2000" spc="-5" dirty="0">
                <a:solidFill>
                  <a:srgbClr val="706F6F"/>
                </a:solidFill>
                <a:latin typeface="Calibri Light"/>
                <a:cs typeface="Calibri Light"/>
              </a:rPr>
              <a:t>.</a:t>
            </a:r>
            <a:endParaRPr sz="2000" dirty="0">
              <a:latin typeface="Calibri Light"/>
              <a:cs typeface="Calibri Light"/>
            </a:endParaRPr>
          </a:p>
          <a:p>
            <a:pPr marL="469900" lvl="1" indent="-254000">
              <a:lnSpc>
                <a:spcPct val="100000"/>
              </a:lnSpc>
              <a:buAutoNum type="alphaLcParenR"/>
              <a:tabLst>
                <a:tab pos="46990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60%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výše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odeslána do 30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dní po podpisu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Rozhodnutí</a:t>
            </a:r>
            <a:endParaRPr sz="2000" dirty="0">
              <a:latin typeface="Calibri Light"/>
              <a:cs typeface="Calibri Light"/>
            </a:endParaRPr>
          </a:p>
          <a:p>
            <a:pPr marL="469900" lvl="1" indent="-254000">
              <a:lnSpc>
                <a:spcPct val="100000"/>
              </a:lnSpc>
              <a:buAutoNum type="alphaLcParenR"/>
              <a:tabLst>
                <a:tab pos="46990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40%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výše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odeslána po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první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Zprávy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realizaci</a:t>
            </a:r>
            <a:endParaRPr sz="2000" dirty="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AutoNum type="alphaLcParenR"/>
            </a:pPr>
            <a:endParaRPr sz="2050" dirty="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dle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zákona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č. 218/2000 Sb.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prostřednictvím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zřizovatele:</a:t>
            </a:r>
            <a:endParaRPr sz="2000" dirty="0">
              <a:latin typeface="Calibri Light"/>
              <a:cs typeface="Calibri Light"/>
            </a:endParaRPr>
          </a:p>
          <a:p>
            <a:pPr marL="469900" lvl="1" indent="-254000">
              <a:lnSpc>
                <a:spcPct val="100000"/>
              </a:lnSpc>
              <a:buAutoNum type="alphaLcParenR"/>
              <a:tabLst>
                <a:tab pos="46990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MŠMT→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kraj/Magistrát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hl.m.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Prahy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→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(obec/městská část)→</a:t>
            </a:r>
            <a:r>
              <a:rPr sz="2000" b="0" spc="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škola</a:t>
            </a:r>
            <a:endParaRPr sz="2000" dirty="0">
              <a:latin typeface="Calibri Light"/>
              <a:cs typeface="Calibri Light"/>
            </a:endParaRPr>
          </a:p>
          <a:p>
            <a:pPr marL="469900" lvl="1" indent="-254000">
              <a:lnSpc>
                <a:spcPct val="100000"/>
              </a:lnSpc>
              <a:buAutoNum type="alphaLcParenR"/>
              <a:tabLst>
                <a:tab pos="46990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MŠMT→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soukromá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církevní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škola</a:t>
            </a:r>
            <a:endParaRPr sz="2000" dirty="0">
              <a:latin typeface="Calibri Light"/>
              <a:cs typeface="Calibri Light"/>
            </a:endParaRPr>
          </a:p>
          <a:p>
            <a:pPr marL="469900" lvl="1" indent="-254000">
              <a:lnSpc>
                <a:spcPct val="100000"/>
              </a:lnSpc>
              <a:buAutoNum type="alphaLcParenR"/>
              <a:tabLst>
                <a:tab pos="46990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MŠMT→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školy zřizované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15671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Základní </a:t>
            </a:r>
            <a:r>
              <a:rPr dirty="0"/>
              <a:t>údaje k</a:t>
            </a:r>
            <a:r>
              <a:rPr spc="-80" dirty="0"/>
              <a:t> </a:t>
            </a:r>
            <a:r>
              <a:rPr spc="-15" dirty="0"/>
              <a:t>výzvě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4601210" cy="276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7655">
              <a:lnSpc>
                <a:spcPct val="100000"/>
              </a:lnSpc>
            </a:pP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Výzva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č. 02_16_023: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 a ZŠ v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Praze  Výzva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č. 02_16_022: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 a ZŠ v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krajích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Žádosti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je možné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podávat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do: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30. 6. 2017 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Projekty je možné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realizovat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do: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31. 8.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2019 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Délka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realizace: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24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měsíců</a:t>
            </a:r>
            <a:endParaRPr sz="2000">
              <a:latin typeface="Calibri Light"/>
              <a:cs typeface="Calibri Light"/>
            </a:endParaRPr>
          </a:p>
          <a:p>
            <a:pPr marL="12700" marR="2505075">
              <a:lnSpc>
                <a:spcPct val="100000"/>
              </a:lnSpc>
            </a:pP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Alokace: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4,5 mld.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Kč 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Fond:</a:t>
            </a:r>
            <a:r>
              <a:rPr sz="2000" b="1" spc="-9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ESF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Výše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dotace: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200.000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Kč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5 mil.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Kč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348361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Způsobilost</a:t>
            </a:r>
            <a:r>
              <a:rPr spc="-80" dirty="0"/>
              <a:t> </a:t>
            </a:r>
            <a:r>
              <a:rPr spc="-5" dirty="0"/>
              <a:t>výdajů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347075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Časový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rámec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dle</a:t>
            </a:r>
            <a:r>
              <a:rPr sz="2000" b="1" spc="-10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výzvy</a:t>
            </a:r>
            <a:endParaRPr sz="2000">
              <a:latin typeface="Calibri"/>
              <a:cs typeface="Calibri"/>
            </a:endParaRPr>
          </a:p>
          <a:p>
            <a:pPr marL="35560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data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zahájení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fyzické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</a:t>
            </a:r>
            <a:endParaRPr sz="2000">
              <a:latin typeface="Calibri Light"/>
              <a:cs typeface="Calibri Light"/>
            </a:endParaRPr>
          </a:p>
          <a:p>
            <a:pPr marL="355600" marR="97155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pokud byly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dosaženy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době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 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schváleny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strany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poskytovatele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dotace),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jsou s nimi související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výdaje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hlediska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času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způsobilé.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Finanční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prostředky nelze</a:t>
            </a:r>
            <a:r>
              <a:rPr sz="2000" b="1" spc="-5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využít:</a:t>
            </a:r>
            <a:endParaRPr sz="2000">
              <a:latin typeface="Calibri"/>
              <a:cs typeface="Calibri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investice,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stavební úpravy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investiční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nábytek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to,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co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hrazeno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zákona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(co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může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nárokováno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ze</a:t>
            </a:r>
            <a:r>
              <a:rPr sz="2000" b="0" spc="1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zákona)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Možnost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využívání finančních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prostředků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napříč</a:t>
            </a:r>
            <a:r>
              <a:rPr sz="2000" b="0" spc="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šablonami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třeba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řídit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hodnotou jednotlivých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šablon, ale celou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částkou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40321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Využití </a:t>
            </a:r>
            <a:r>
              <a:rPr spc="-5" dirty="0"/>
              <a:t>finančních</a:t>
            </a:r>
            <a:r>
              <a:rPr spc="-25" dirty="0"/>
              <a:t> </a:t>
            </a:r>
            <a:r>
              <a:rPr spc="-15" dirty="0"/>
              <a:t>prostředků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957945" cy="4008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Princip: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Finanční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prostředky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využívat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účelem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dosažení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cílů 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výstupů</a:t>
            </a:r>
            <a:r>
              <a:rPr sz="2000" b="0" spc="7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aktivit.</a:t>
            </a:r>
            <a:endParaRPr sz="20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40" dirty="0">
                <a:solidFill>
                  <a:srgbClr val="706F6F"/>
                </a:solidFill>
                <a:latin typeface="Calibri"/>
                <a:cs typeface="Calibri"/>
              </a:rPr>
              <a:t>Např.</a:t>
            </a:r>
            <a:endParaRPr sz="2000" dirty="0">
              <a:latin typeface="Calibri"/>
              <a:cs typeface="Calibri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Platy/mzdy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personálních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šablonách,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včetně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odvodů</a:t>
            </a:r>
            <a:endParaRPr sz="2000" dirty="0">
              <a:latin typeface="Calibri Light"/>
              <a:cs typeface="Calibri Light"/>
            </a:endParaRPr>
          </a:p>
          <a:p>
            <a:pPr marL="215900" marR="32067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Náklady 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DVPP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kurz,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doprava,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ubytování,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literatura,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mzdový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příspěvek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(odměna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zastupujícímu pedagogovi,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suplování!!).</a:t>
            </a:r>
            <a:endParaRPr sz="2000" dirty="0"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Odměny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vedení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klubů,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doučování,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vedení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chůvy,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administraci projektu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(účetní,  vedoucí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projektu,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vedení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archivace)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interně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</a:t>
            </a:r>
            <a:r>
              <a:rPr sz="2000" b="0" spc="7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externě.</a:t>
            </a:r>
            <a:endParaRPr sz="2000" dirty="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Odborná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literatura,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drobné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pomůcky, </a:t>
            </a:r>
            <a:r>
              <a:rPr lang="cs-CZ" sz="2000" b="0" spc="-20" dirty="0" smtClean="0">
                <a:solidFill>
                  <a:srgbClr val="706F6F"/>
                </a:solidFill>
                <a:latin typeface="Calibri Light"/>
                <a:cs typeface="Calibri Light"/>
              </a:rPr>
              <a:t>vybavení klubů, </a:t>
            </a:r>
            <a:r>
              <a:rPr sz="2000" b="0" spc="-5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spotřební</a:t>
            </a:r>
            <a:r>
              <a:rPr sz="2000" b="0" spc="-5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materiál,</a:t>
            </a:r>
            <a:r>
              <a:rPr sz="2000" b="0" spc="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lang="cs-CZ" sz="2000" spc="50" dirty="0" smtClean="0">
                <a:solidFill>
                  <a:srgbClr val="706F6F"/>
                </a:solidFill>
                <a:latin typeface="Calibri Light"/>
                <a:cs typeface="Calibri Light"/>
              </a:rPr>
              <a:t>technika, </a:t>
            </a:r>
            <a:r>
              <a:rPr sz="2000" b="0" spc="-25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softwary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.</a:t>
            </a:r>
            <a:endParaRPr sz="2000" dirty="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Drobné občerstvení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schůzky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rodiči,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…</a:t>
            </a:r>
            <a:endParaRPr sz="2000" dirty="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lang="cs-CZ" sz="2000" b="0" spc="-15" dirty="0" smtClean="0">
                <a:solidFill>
                  <a:srgbClr val="706F6F"/>
                </a:solidFill>
                <a:latin typeface="Calibri Light"/>
                <a:cs typeface="Calibri Light"/>
              </a:rPr>
              <a:t>Pro administraci: PC, toner, spotřební materiál, odměna členům realizačního týmu 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904176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Využití </a:t>
            </a:r>
            <a:r>
              <a:rPr spc="-5" dirty="0"/>
              <a:t>finančních </a:t>
            </a:r>
            <a:r>
              <a:rPr spc="-15" dirty="0"/>
              <a:t>prostředků </a:t>
            </a:r>
            <a:r>
              <a:rPr dirty="0"/>
              <a:t>– na </a:t>
            </a:r>
            <a:r>
              <a:rPr spc="-15" dirty="0"/>
              <a:t>co </a:t>
            </a:r>
            <a:r>
              <a:rPr dirty="0"/>
              <a:t>si </a:t>
            </a:r>
            <a:r>
              <a:rPr spc="-15" dirty="0"/>
              <a:t>dát</a:t>
            </a:r>
            <a:r>
              <a:rPr spc="5" dirty="0"/>
              <a:t> </a:t>
            </a:r>
            <a:r>
              <a:rPr spc="-20" dirty="0"/>
              <a:t>pozor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681720" cy="307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Nákup vybavení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a IT</a:t>
            </a:r>
            <a:r>
              <a:rPr sz="2000" b="1" spc="-2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techniky</a:t>
            </a:r>
            <a:endParaRPr sz="2000">
              <a:latin typeface="Calibri"/>
              <a:cs typeface="Calibri"/>
            </a:endParaRPr>
          </a:p>
          <a:p>
            <a:pPr marL="35560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pečlivě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zvážit potřebnost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využití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musí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využito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realizaci</a:t>
            </a:r>
            <a:r>
              <a:rPr sz="2000" b="0" spc="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pozor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investice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(40.000Kč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60.000Kč)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Kurzy</a:t>
            </a:r>
            <a:r>
              <a:rPr sz="2000" b="1" spc="-9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DVPP</a:t>
            </a:r>
            <a:endParaRPr sz="2000">
              <a:latin typeface="Calibri"/>
              <a:cs typeface="Calibri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kurzy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musí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odpovídat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požadavkům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šabloně</a:t>
            </a:r>
            <a:endParaRPr sz="2000">
              <a:latin typeface="Calibri Light"/>
              <a:cs typeface="Calibri Light"/>
            </a:endParaRPr>
          </a:p>
          <a:p>
            <a:pPr marL="355600" marR="574675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kurz 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DVPP,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který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hrazen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veřejných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poskytován zdarma,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neuznatelný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výstup.</a:t>
            </a:r>
            <a:endParaRPr sz="2000">
              <a:latin typeface="Calibri Light"/>
              <a:cs typeface="Calibri Light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vlastní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kurz DVPP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nabídnutý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pedagogy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stejné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také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neuznatelným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výstupem.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11924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Nakládání s</a:t>
            </a:r>
            <a:r>
              <a:rPr spc="-80" dirty="0"/>
              <a:t> </a:t>
            </a:r>
            <a:r>
              <a:rPr spc="-20" dirty="0"/>
              <a:t>majetkem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830310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Během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realizace</a:t>
            </a:r>
            <a:r>
              <a:rPr sz="2000" b="1" spc="-4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projektu</a:t>
            </a:r>
            <a:endParaRPr sz="2000">
              <a:latin typeface="Calibri"/>
              <a:cs typeface="Calibri"/>
            </a:endParaRPr>
          </a:p>
          <a:p>
            <a:pPr marL="355600" marR="433705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nutnost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zabezpečit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proti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poškození,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ztrátě,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odcizení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(v případě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odcizení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ztráty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adekvátně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nahradit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naplnění cílů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aktivit).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inventarizovat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(označit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inventárním</a:t>
            </a:r>
            <a:r>
              <a:rPr sz="2000" b="0" spc="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číslem)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během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nelze převést,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prodat,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pronajmout,</a:t>
            </a:r>
            <a:r>
              <a:rPr sz="2000" b="0" spc="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zapůjčit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třeba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označovat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povinnou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publicitou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20" dirty="0">
                <a:solidFill>
                  <a:srgbClr val="706F6F"/>
                </a:solidFill>
                <a:latin typeface="Calibri"/>
                <a:cs typeface="Calibri"/>
              </a:rPr>
              <a:t>Po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ukončení</a:t>
            </a:r>
            <a:r>
              <a:rPr sz="2000" b="1" spc="-3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realizace</a:t>
            </a:r>
            <a:endParaRPr sz="2000">
              <a:latin typeface="Calibri"/>
              <a:cs typeface="Calibri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rozhodnutí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poskytnutí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neobsahuje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dobu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stanovenou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nepřevoditelnost  majetku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(tj.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nevztahuje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na něj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udržitelnost)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zjišťováno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kontrolováno,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jak bude s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majetkem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naloženo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80720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Nesrovnalosti </a:t>
            </a:r>
            <a:r>
              <a:rPr dirty="0"/>
              <a:t>a </a:t>
            </a:r>
            <a:r>
              <a:rPr spc="-5" dirty="0"/>
              <a:t>způsoby jejich</a:t>
            </a:r>
            <a:r>
              <a:rPr spc="-40" dirty="0"/>
              <a:t> </a:t>
            </a:r>
            <a:r>
              <a:rPr spc="-10" dirty="0"/>
              <a:t>řešení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809355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428F9B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Pochybení,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u nichž </a:t>
            </a:r>
            <a:r>
              <a:rPr sz="2000" b="1" spc="-20" dirty="0">
                <a:solidFill>
                  <a:srgbClr val="706F6F"/>
                </a:solidFill>
                <a:latin typeface="Calibri"/>
                <a:cs typeface="Calibri"/>
              </a:rPr>
              <a:t>lze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sjednat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nápravu</a:t>
            </a:r>
            <a:endParaRPr sz="2000">
              <a:latin typeface="Calibri"/>
              <a:cs typeface="Calibri"/>
            </a:endParaRPr>
          </a:p>
          <a:p>
            <a:pPr marL="355600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bude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vyzván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 nápravě/opravě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je-li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napraveno/opraveno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= v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pořádku</a:t>
            </a:r>
            <a:endParaRPr sz="2000">
              <a:latin typeface="Calibri Light"/>
              <a:cs typeface="Calibri Light"/>
            </a:endParaRPr>
          </a:p>
          <a:p>
            <a:pPr marL="355600" marR="5080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není-li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napraveno/opraveno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= bude hlášeno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jako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podezření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porušení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rozpočtové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kázně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FÚ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428F9B"/>
              </a:buClr>
              <a:buAutoNum type="arabicPeriod"/>
              <a:tabLst>
                <a:tab pos="354965" algn="l"/>
                <a:tab pos="355600" algn="l"/>
              </a:tabLst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Pochybení,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u nichž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nelze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sjednat</a:t>
            </a:r>
            <a:r>
              <a:rPr sz="2000" b="1" spc="-3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nápravu</a:t>
            </a:r>
            <a:endParaRPr sz="2000">
              <a:latin typeface="Calibri"/>
              <a:cs typeface="Calibri"/>
            </a:endParaRPr>
          </a:p>
          <a:p>
            <a:pPr marL="355600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poskytovatel dotace stanoví sankci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souladu s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právním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aktem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uhradí sankci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určený bankovní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účet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= v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pořádku</a:t>
            </a:r>
            <a:endParaRPr sz="2000">
              <a:latin typeface="Calibri Light"/>
              <a:cs typeface="Calibri Light"/>
            </a:endParaRPr>
          </a:p>
          <a:p>
            <a:pPr marL="355600" marR="287655" lvl="1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neuhradí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sankci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= bude hlášeno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jako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podezření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porušení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rozpočtové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kázně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FÚ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7188834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Sankce </a:t>
            </a:r>
            <a:r>
              <a:rPr dirty="0"/>
              <a:t>a </a:t>
            </a:r>
            <a:r>
              <a:rPr spc="-15" dirty="0"/>
              <a:t>vracení </a:t>
            </a:r>
            <a:r>
              <a:rPr spc="-5" dirty="0"/>
              <a:t>finančních</a:t>
            </a:r>
            <a:r>
              <a:rPr spc="-15" dirty="0"/>
              <a:t> prostředků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202420" cy="398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Ne/splnění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účelu</a:t>
            </a:r>
            <a:r>
              <a:rPr sz="2000" b="1" spc="-4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dotace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splnění účelu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považováno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naplnění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výstupů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zjednodušeného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souhrnné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výši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alespoň 50 %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částky dotace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uvedené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právním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aktu o poskytnutí/převodu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podpory.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20" dirty="0">
                <a:solidFill>
                  <a:srgbClr val="706F6F"/>
                </a:solidFill>
                <a:latin typeface="Calibri"/>
                <a:cs typeface="Calibri"/>
              </a:rPr>
              <a:t>Vracení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finančních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prostředků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za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nerealizovanou</a:t>
            </a:r>
            <a:r>
              <a:rPr sz="2000" b="1" spc="6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šablonu</a:t>
            </a:r>
            <a:endParaRPr sz="2000">
              <a:latin typeface="Calibri"/>
              <a:cs typeface="Calibri"/>
            </a:endParaRPr>
          </a:p>
          <a:p>
            <a:pPr marL="12700" marR="131445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Pokud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nebude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realizována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šablona nebo nebude uznán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 šablony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strany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poskyto-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vatele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dotace, potom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budou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vráceny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finanční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prostředky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tuto nerealizovanou</a:t>
            </a:r>
            <a:r>
              <a:rPr sz="2000" b="0" spc="114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šablonu.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20" dirty="0">
                <a:solidFill>
                  <a:srgbClr val="706F6F"/>
                </a:solidFill>
                <a:latin typeface="Calibri"/>
                <a:cs typeface="Calibri"/>
              </a:rPr>
              <a:t>Vracení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finančních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prostředků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za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částečně nerealizovanou</a:t>
            </a:r>
            <a:r>
              <a:rPr sz="2000" b="1" spc="9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šablonu</a:t>
            </a:r>
            <a:endParaRPr sz="2000">
              <a:latin typeface="Calibri"/>
              <a:cs typeface="Calibri"/>
            </a:endParaRPr>
          </a:p>
          <a:p>
            <a:pPr marL="12700" marR="33655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Pokud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nebude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realizována část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nebo nebude uznána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část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šabloně,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která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obsahuje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krom Celkových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nákladů 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aktivitu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také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Celkové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náklady 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jednotku výstupu,  potom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budou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vráceny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finanční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prostředky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nerealizované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jednotky</a:t>
            </a:r>
            <a:r>
              <a:rPr sz="2000" b="0" spc="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výstupu.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130683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Sankce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055735" cy="37087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Nenaplnění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výsledkových indikátorů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a</a:t>
            </a:r>
            <a:r>
              <a:rPr sz="2000" b="1" spc="-2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milníku</a:t>
            </a:r>
            <a:endParaRPr sz="2000" dirty="0">
              <a:latin typeface="Calibri"/>
              <a:cs typeface="Calibri"/>
            </a:endParaRPr>
          </a:p>
          <a:p>
            <a:pPr marL="355600" indent="-128270">
              <a:buFontTx/>
              <a:buChar char="-"/>
              <a:tabLst>
                <a:tab pos="362585" algn="l"/>
              </a:tabLst>
            </a:pPr>
            <a:r>
              <a:rPr sz="2000" b="0" spc="-10" dirty="0" err="1">
                <a:solidFill>
                  <a:srgbClr val="706F6F"/>
                </a:solidFill>
                <a:latin typeface="Calibri Light"/>
                <a:cs typeface="Calibri Light"/>
              </a:rPr>
              <a:t>sankce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jsou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stanoveny</a:t>
            </a:r>
            <a:r>
              <a:rPr sz="2000" b="0" spc="-15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v</a:t>
            </a:r>
            <a:r>
              <a:rPr lang="cs-CZ" sz="2000" dirty="0">
                <a:solidFill>
                  <a:srgbClr val="706F6F"/>
                </a:solidFill>
                <a:latin typeface="Calibri Light"/>
                <a:cs typeface="Calibri Light"/>
              </a:rPr>
              <a:t> Rozhodnutí o poskytnutí </a:t>
            </a:r>
            <a:r>
              <a:rPr lang="cs-CZ" sz="2000" dirty="0" smtClean="0">
                <a:solidFill>
                  <a:srgbClr val="706F6F"/>
                </a:solidFill>
                <a:latin typeface="Calibri Light"/>
                <a:cs typeface="Calibri Light"/>
              </a:rPr>
              <a:t>dotace, </a:t>
            </a:r>
            <a:r>
              <a:rPr sz="2000" b="0" spc="-15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části</a:t>
            </a:r>
            <a:r>
              <a:rPr sz="2000" b="0" spc="-15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IV, 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b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odě</a:t>
            </a:r>
            <a:r>
              <a:rPr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5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</a:p>
          <a:p>
            <a:pPr marL="355600" indent="-128270">
              <a:buFontTx/>
              <a:buChar char="-"/>
              <a:tabLst>
                <a:tab pos="362585" algn="l"/>
              </a:tabLst>
            </a:pP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není</a:t>
            </a:r>
            <a:r>
              <a:rPr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považováno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podezření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porušení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rozpočtové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kázně, pokud indikátor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5 25 10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naplněn na min. 85%, milník 6 00 00 na min.</a:t>
            </a:r>
            <a:r>
              <a:rPr sz="2000" b="0" spc="-1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90%</a:t>
            </a:r>
            <a:endParaRPr sz="2000" dirty="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nenaplnění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5 10 10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sankcionováno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5% z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celkové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částky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dotace</a:t>
            </a:r>
            <a:endParaRPr sz="20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Nesplnění</a:t>
            </a:r>
            <a:r>
              <a:rPr sz="2000" b="1" spc="-10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publicity</a:t>
            </a:r>
            <a:endParaRPr sz="2000" dirty="0">
              <a:latin typeface="Calibri"/>
              <a:cs typeface="Calibri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sankce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jsou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stanoveny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Rozhodnutí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poskytnutí dotace,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části 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IV,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bodě</a:t>
            </a:r>
            <a:r>
              <a:rPr sz="2000" b="0" spc="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6</a:t>
            </a:r>
            <a:endParaRPr sz="2000" dirty="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sankce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1,2%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(nástroj chybí),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0,8%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(publicita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chybně)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dotace</a:t>
            </a:r>
            <a:endParaRPr sz="20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Neplnění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povinností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dle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právního</a:t>
            </a:r>
            <a:r>
              <a:rPr sz="2000" b="1" spc="-10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aktu</a:t>
            </a:r>
            <a:endParaRPr sz="2000" dirty="0">
              <a:latin typeface="Calibri"/>
              <a:cs typeface="Calibri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lang="cs-CZ" sz="2000" spc="-10" dirty="0">
                <a:solidFill>
                  <a:srgbClr val="706F6F"/>
                </a:solidFill>
                <a:latin typeface="Calibri Light"/>
                <a:cs typeface="Calibri Light"/>
              </a:rPr>
              <a:t>s</a:t>
            </a:r>
            <a:r>
              <a:rPr lang="cs-CZ" sz="2000" b="0" spc="-10" dirty="0" smtClean="0">
                <a:solidFill>
                  <a:srgbClr val="706F6F"/>
                </a:solidFill>
                <a:latin typeface="Calibri Light"/>
                <a:cs typeface="Calibri Light"/>
              </a:rPr>
              <a:t>ankce jsou stanoveny v </a:t>
            </a:r>
            <a:r>
              <a:rPr sz="2000" b="0" spc="-1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Rozhodnutí</a:t>
            </a:r>
            <a:r>
              <a:rPr sz="2000" b="0" spc="-1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poskytnutí dotace,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část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IV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Sankce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8570" y="2859255"/>
            <a:ext cx="5015865" cy="965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0" spc="-25" dirty="0"/>
              <a:t>Změny</a:t>
            </a:r>
            <a:r>
              <a:rPr sz="6000" spc="-70" dirty="0"/>
              <a:t> </a:t>
            </a:r>
            <a:r>
              <a:rPr sz="6000" spc="-15" dirty="0"/>
              <a:t>projektu</a:t>
            </a:r>
            <a:endParaRPr sz="6000"/>
          </a:p>
        </p:txBody>
      </p:sp>
    </p:spTree>
  </p:cSld>
  <p:clrMapOvr>
    <a:masterClrMapping/>
  </p:clrMapOvr>
  <p:transition>
    <p:push dir="r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30415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Pravidla pro </a:t>
            </a:r>
            <a:r>
              <a:rPr spc="-15" dirty="0"/>
              <a:t>provádění</a:t>
            </a:r>
            <a:r>
              <a:rPr spc="10" dirty="0"/>
              <a:t> </a:t>
            </a:r>
            <a:r>
              <a:rPr spc="-5" dirty="0"/>
              <a:t>změn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6800850" cy="1244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Pravidla pro žadatele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příjemce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zjednodušených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projektů,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kap.</a:t>
            </a:r>
            <a:r>
              <a:rPr sz="2000" b="0" spc="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7.2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1517650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Uživatelská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příručka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 KP14+: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Žádost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 </a:t>
            </a:r>
            <a:r>
              <a:rPr sz="2000" b="0" spc="-15" dirty="0">
                <a:solidFill>
                  <a:srgbClr val="428F9B"/>
                </a:solidFill>
                <a:latin typeface="Calibri Light"/>
                <a:cs typeface="Calibri Light"/>
                <a:hlinkClick r:id="rId2"/>
              </a:rPr>
              <a:t>www.msmt.cz/strukturalni-fondy-1/zadost-o-zmenu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30415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Pravidla pro </a:t>
            </a:r>
            <a:r>
              <a:rPr spc="-15" dirty="0"/>
              <a:t>provádění</a:t>
            </a:r>
            <a:r>
              <a:rPr spc="10" dirty="0"/>
              <a:t> </a:t>
            </a:r>
            <a:r>
              <a:rPr spc="-5" dirty="0"/>
              <a:t>změn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236075" cy="3352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Principy:</a:t>
            </a:r>
            <a:endParaRPr sz="2000">
              <a:latin typeface="Calibri"/>
              <a:cs typeface="Calibri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všechny změny žadatel/příjemce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prostřednictvím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IS</a:t>
            </a:r>
            <a:r>
              <a:rPr sz="2000" b="0" spc="9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KP14+</a:t>
            </a:r>
            <a:endParaRPr sz="2000">
              <a:latin typeface="Calibri Light"/>
              <a:cs typeface="Calibri Light"/>
            </a:endParaRPr>
          </a:p>
          <a:p>
            <a:pPr marL="215900" marR="46609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změny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lze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žádat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dle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Pravidel pro žadatele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příjemce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ZP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obdržení interní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depeše 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vyrozuměním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schválení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žádosti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podporu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každá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změna musí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doložena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relevantním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zdůvodněním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žadatel/příjemce prostřednictvím 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tzv.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změnového</a:t>
            </a:r>
            <a:r>
              <a:rPr sz="2000" b="0" spc="1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řízení.</a:t>
            </a:r>
            <a:endParaRPr sz="2000">
              <a:latin typeface="Calibri Light"/>
              <a:cs typeface="Calibri Light"/>
            </a:endParaRPr>
          </a:p>
          <a:p>
            <a:pPr marL="215900" marR="291465" indent="-203200" algn="just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vygenerování změny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nutné,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aby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nejen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žádost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byla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podána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  vygenerováním formuláře ZoR,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ale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aby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proběhlo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potvrzení/schválení změny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strany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poskytovatele</a:t>
            </a:r>
            <a:r>
              <a:rPr sz="2000" b="0" spc="-8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dotace</a:t>
            </a:r>
            <a:endParaRPr sz="2000"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zjevné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administrativní chybě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ze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strany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poskytovatele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dotace vydá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poskytovatel dotace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Opravné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rozhodnutí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právního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bez</a:t>
            </a:r>
            <a:r>
              <a:rPr sz="2000" b="0" spc="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žádosti.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77837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Naplnění podmínek</a:t>
            </a:r>
            <a:r>
              <a:rPr spc="-85" dirty="0"/>
              <a:t> </a:t>
            </a:r>
            <a:r>
              <a:rPr spc="-5" dirty="0"/>
              <a:t>výzvy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612505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Výběr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školy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dle §16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školského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zákona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428F9B"/>
              </a:buClr>
              <a:buFont typeface="Calibri Light"/>
              <a:buChar char="•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Font typeface="Calibri Light"/>
              <a:buChar char="•"/>
              <a:tabLst>
                <a:tab pos="196850" algn="l"/>
              </a:tabLst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Minimální a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maximální výše</a:t>
            </a:r>
            <a:r>
              <a:rPr sz="2000" b="1" spc="-7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dotace</a:t>
            </a:r>
            <a:endParaRPr sz="2000">
              <a:latin typeface="Calibri"/>
              <a:cs typeface="Calibri"/>
            </a:endParaRPr>
          </a:p>
          <a:p>
            <a:pPr marL="355600" marR="5080" lvl="1" indent="-139700">
              <a:lnSpc>
                <a:spcPct val="100000"/>
              </a:lnSpc>
              <a:buChar char="-"/>
              <a:tabLst>
                <a:tab pos="35115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méně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než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200.000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Kč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možná (vrácení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finančních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prostředků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nenaplněné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šablony)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Zvolení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naplnění min. 1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šablony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dle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výsledku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dotazníku</a:t>
            </a:r>
            <a:endParaRPr sz="2000">
              <a:latin typeface="Calibri"/>
              <a:cs typeface="Calibri"/>
            </a:endParaRPr>
          </a:p>
          <a:p>
            <a:pPr marL="350520" lvl="1" indent="-134620">
              <a:lnSpc>
                <a:spcPct val="100000"/>
              </a:lnSpc>
              <a:buChar char="-"/>
              <a:tabLst>
                <a:tab pos="35115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i při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žádosti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(výměna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za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šablonu)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Font typeface="Calibri Light"/>
              <a:buChar char="•"/>
              <a:tabLst>
                <a:tab pos="196850" algn="l"/>
              </a:tabLst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Naplnění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bagatelní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podpory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podpořených</a:t>
            </a:r>
            <a:r>
              <a:rPr sz="2000" b="0" spc="-6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osob</a:t>
            </a:r>
            <a:endParaRPr sz="2000">
              <a:latin typeface="Calibri Light"/>
              <a:cs typeface="Calibri Light"/>
            </a:endParaRPr>
          </a:p>
          <a:p>
            <a:pPr marL="350520" lvl="1" indent="-134620">
              <a:lnSpc>
                <a:spcPct val="100000"/>
              </a:lnSpc>
              <a:buChar char="-"/>
              <a:tabLst>
                <a:tab pos="35115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24 hodin 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každého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podpořeného</a:t>
            </a:r>
            <a:r>
              <a:rPr sz="2000" b="0" spc="-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pedagoga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3697604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Změny</a:t>
            </a:r>
            <a:r>
              <a:rPr spc="-45" dirty="0"/>
              <a:t> </a:t>
            </a:r>
            <a:r>
              <a:rPr spc="-15" dirty="0"/>
              <a:t>nepodstatné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825230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Princip:</a:t>
            </a:r>
            <a:endParaRPr sz="2000">
              <a:latin typeface="Calibri"/>
              <a:cs typeface="Calibri"/>
            </a:endParaRPr>
          </a:p>
          <a:p>
            <a:pPr marL="355600" marR="16637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Žadatel/příjemce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nepodstatné změny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průběžně oznamuje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(nejpozději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však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  odevzdáním ZoR)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poskytovatel dotace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tím,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kdo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potvrzuje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bere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</a:t>
            </a:r>
            <a:r>
              <a:rPr sz="2000" b="0" spc="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vědomí.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Postup:</a:t>
            </a:r>
            <a:endParaRPr sz="2000">
              <a:latin typeface="Calibri"/>
              <a:cs typeface="Calibri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Žadatel/příjemce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informuje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prostřednictvím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změnového</a:t>
            </a:r>
            <a:r>
              <a:rPr sz="2000" b="0" spc="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řízení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administrátor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vyhodnotí,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že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jedná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nepodstatnou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změnu</a:t>
            </a:r>
            <a:r>
              <a:rPr sz="2000" b="0" spc="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potvrdí.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Příklady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nepodstatných</a:t>
            </a:r>
            <a:r>
              <a:rPr sz="2000" b="0" spc="-6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změn:</a:t>
            </a:r>
            <a:endParaRPr sz="2000">
              <a:latin typeface="Calibri Light"/>
              <a:cs typeface="Calibri Light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kontaktních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údajů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vč.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statutárního zástupce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kontaktní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osoby,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právní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formy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vyplývající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legislativy.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323469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Změny</a:t>
            </a:r>
            <a:r>
              <a:rPr spc="-75" dirty="0"/>
              <a:t> </a:t>
            </a:r>
            <a:r>
              <a:rPr spc="-15" dirty="0"/>
              <a:t>podstatné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9103360" cy="429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Princip:</a:t>
            </a:r>
            <a:endParaRPr sz="2000" dirty="0">
              <a:latin typeface="Calibri"/>
              <a:cs typeface="Calibri"/>
            </a:endParaRPr>
          </a:p>
          <a:p>
            <a:pPr marL="355600" marR="6604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žadatel/příjemce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podstatnou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s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dostatečným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předstihem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poskytovatel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žádost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schválí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nebo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zamítne</a:t>
            </a:r>
            <a:endParaRPr sz="2000" dirty="0">
              <a:latin typeface="Calibri Light"/>
              <a:cs typeface="Calibri Light"/>
            </a:endParaRPr>
          </a:p>
          <a:p>
            <a:pPr marL="355600" marR="48895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podstatnou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lze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uskutečnit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až po </a:t>
            </a:r>
            <a:r>
              <a:rPr sz="2000" b="0" dirty="0" err="1">
                <a:solidFill>
                  <a:srgbClr val="706F6F"/>
                </a:solidFill>
                <a:latin typeface="Calibri Light"/>
                <a:cs typeface="Calibri Light"/>
              </a:rPr>
              <a:t>jejím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schválení. 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Doporučujeme</a:t>
            </a:r>
            <a:r>
              <a:rPr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konzultovat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podstatnou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administrátorem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45" dirty="0">
                <a:solidFill>
                  <a:srgbClr val="706F6F"/>
                </a:solidFill>
                <a:latin typeface="Calibri Light"/>
                <a:cs typeface="Calibri Light"/>
              </a:rPr>
              <a:t>MŠMT.</a:t>
            </a:r>
            <a:endParaRPr sz="2000" dirty="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Postup:</a:t>
            </a:r>
            <a:endParaRPr sz="2000" dirty="0">
              <a:latin typeface="Calibri"/>
              <a:cs typeface="Calibri"/>
            </a:endParaRPr>
          </a:p>
          <a:p>
            <a:pPr marL="355600" marR="59563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žadatel/příjemce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požádá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prostřednictvím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změnového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řízení (nejpozději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40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 ukončením realizace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projektu).</a:t>
            </a:r>
            <a:endParaRPr sz="2000" dirty="0">
              <a:latin typeface="Calibri Light"/>
              <a:cs typeface="Calibri Light"/>
            </a:endParaRPr>
          </a:p>
          <a:p>
            <a:pPr marL="355600" marR="54610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administrátor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vyhodnotí,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že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jedná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podstatnou,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posoudí a buď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schválí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nebo</a:t>
            </a:r>
            <a:r>
              <a:rPr sz="2000" b="0" spc="-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zamítne</a:t>
            </a:r>
            <a:endParaRPr sz="2000" dirty="0">
              <a:latin typeface="Calibri Light"/>
              <a:cs typeface="Calibri Light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dále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administrátor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posoudí,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zda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jedná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změnu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bez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dopadu do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právního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aktu 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nebo o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změnu, </a:t>
            </a:r>
            <a:r>
              <a:rPr sz="2000" b="1" spc="-20" dirty="0">
                <a:solidFill>
                  <a:srgbClr val="706F6F"/>
                </a:solidFill>
                <a:latin typeface="Calibri"/>
                <a:cs typeface="Calibri"/>
              </a:rPr>
              <a:t>která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zakládá změnu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právního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aktu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vydáno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Rozhodnutí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změně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právního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aktu)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25538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Změny podstatné </a:t>
            </a:r>
            <a:r>
              <a:rPr dirty="0"/>
              <a:t>– příklady</a:t>
            </a:r>
            <a:r>
              <a:rPr spc="-35" dirty="0"/>
              <a:t> </a:t>
            </a:r>
            <a:r>
              <a:rPr spc="-5" dirty="0"/>
              <a:t>změn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778240" cy="368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Změny bez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dopadu do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právního</a:t>
            </a:r>
            <a:r>
              <a:rPr sz="2000" b="1" spc="-6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aktu</a:t>
            </a:r>
            <a:endParaRPr sz="2000">
              <a:latin typeface="Calibri"/>
              <a:cs typeface="Calibri"/>
            </a:endParaRPr>
          </a:p>
          <a:p>
            <a:pPr marL="355600" indent="-128270">
              <a:lnSpc>
                <a:spcPct val="100000"/>
              </a:lnSpc>
              <a:buFont typeface="Calibri Light"/>
              <a:buChar char="-"/>
              <a:tabLst>
                <a:tab pos="363220" algn="l"/>
              </a:tabLst>
            </a:pP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lze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uskutečnit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po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jejím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schválení (interní</a:t>
            </a:r>
            <a:r>
              <a:rPr sz="2000" b="1" spc="4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depeší)</a:t>
            </a:r>
            <a:endParaRPr sz="2000">
              <a:latin typeface="Calibri"/>
              <a:cs typeface="Calibri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aktivity: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musí se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jednat 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rámci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jednoho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specifického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cíle, musí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souladu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dotazníkovým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šetřením,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nesmí dojít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ke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(snížení) rozpočtu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(např.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varianty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šabloně I/2.3, II/2.4) + přílohou bude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přepracovaná Kalkulačka 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Změny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s dopadem do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právního</a:t>
            </a:r>
            <a:r>
              <a:rPr sz="2000" b="1" spc="-9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aktu</a:t>
            </a:r>
            <a:endParaRPr sz="2000">
              <a:latin typeface="Calibri"/>
              <a:cs typeface="Calibri"/>
            </a:endParaRPr>
          </a:p>
          <a:p>
            <a:pPr marL="362585" indent="-135255">
              <a:lnSpc>
                <a:spcPct val="100000"/>
              </a:lnSpc>
              <a:buFont typeface="Calibri Light"/>
              <a:buChar char="-"/>
              <a:tabLst>
                <a:tab pos="363220" algn="l"/>
              </a:tabLst>
            </a:pP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lze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uskutečnit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po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vydání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Rozhodnutí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o</a:t>
            </a:r>
            <a:r>
              <a:rPr sz="2000" b="1" spc="2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změně</a:t>
            </a:r>
            <a:endParaRPr sz="2000">
              <a:latin typeface="Calibri"/>
              <a:cs typeface="Calibri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aktivity: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musí se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jednat 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v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rámci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jednoho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specifického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cíle, musí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souladu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dotazníkovým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šetřením,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dojde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ke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snížení rozpočtu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+ přílohou bude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přepracovaná Kalkulačka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25538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5" dirty="0"/>
              <a:t>Změny podstatné </a:t>
            </a:r>
            <a:r>
              <a:rPr dirty="0"/>
              <a:t>– příklady</a:t>
            </a:r>
            <a:r>
              <a:rPr spc="-35" dirty="0"/>
              <a:t> </a:t>
            </a:r>
            <a:r>
              <a:rPr spc="-5" dirty="0"/>
              <a:t>změn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671560" cy="2438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Změny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s dopadem do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právního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aktu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–</a:t>
            </a:r>
            <a:r>
              <a:rPr sz="2000" b="1" spc="-7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pokračování</a:t>
            </a:r>
            <a:endParaRPr sz="2000">
              <a:latin typeface="Calibri"/>
              <a:cs typeface="Calibri"/>
            </a:endParaRPr>
          </a:p>
          <a:p>
            <a:pPr marL="355600" marR="3606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snížení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výsledkových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milníku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(překročení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hodnot není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považováno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podstatnou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projektu, pokud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nesouvisí se změnou</a:t>
            </a:r>
            <a:r>
              <a:rPr sz="2000" b="0" spc="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rozpočtu)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předčasné ukončení projektu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(pokud 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naplněn účel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dotace).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změna sídla 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názvu</a:t>
            </a:r>
            <a:r>
              <a:rPr sz="2000" b="0" spc="-9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příjemce,</a:t>
            </a:r>
            <a:endParaRPr sz="2000">
              <a:latin typeface="Calibri Light"/>
              <a:cs typeface="Calibri Light"/>
            </a:endParaRPr>
          </a:p>
          <a:p>
            <a:pPr marL="355600" marR="5080" indent="-12827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právní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formy </a:t>
            </a:r>
            <a:r>
              <a:rPr sz="2000" b="0" spc="-40" dirty="0">
                <a:solidFill>
                  <a:srgbClr val="706F6F"/>
                </a:solidFill>
                <a:latin typeface="Calibri Light"/>
                <a:cs typeface="Calibri Light"/>
              </a:rPr>
              <a:t>(např.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slučování,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splývání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či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rozdělování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školských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právnických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osob)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bankovního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účtu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příjemce/zřizovatele/kraje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519366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35" dirty="0"/>
              <a:t>Zpráva </a:t>
            </a:r>
            <a:r>
              <a:rPr dirty="0"/>
              <a:t>o </a:t>
            </a:r>
            <a:r>
              <a:rPr spc="-10" dirty="0"/>
              <a:t>realizaci </a:t>
            </a:r>
            <a:r>
              <a:rPr spc="-5" dirty="0"/>
              <a:t>v </a:t>
            </a:r>
            <a:r>
              <a:rPr dirty="0"/>
              <a:t>IS</a:t>
            </a:r>
            <a:r>
              <a:rPr spc="-45" dirty="0"/>
              <a:t> </a:t>
            </a:r>
            <a:r>
              <a:rPr dirty="0"/>
              <a:t>KP14+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964295" cy="3693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lang="cs-CZ" sz="2000" b="1" spc="-5" dirty="0" smtClean="0">
              <a:solidFill>
                <a:srgbClr val="706F6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 err="1" smtClean="0">
                <a:solidFill>
                  <a:srgbClr val="706F6F"/>
                </a:solidFill>
                <a:latin typeface="Calibri"/>
                <a:cs typeface="Calibri"/>
              </a:rPr>
              <a:t>Principy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21590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musí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podána do 20 </a:t>
            </a:r>
            <a:r>
              <a:rPr sz="2000" b="0" spc="-10" dirty="0" err="1">
                <a:solidFill>
                  <a:srgbClr val="706F6F"/>
                </a:solidFill>
                <a:latin typeface="Calibri Light"/>
                <a:cs typeface="Calibri Light"/>
              </a:rPr>
              <a:t>pracovních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dn</a:t>
            </a:r>
            <a:r>
              <a:rPr lang="cs-CZ" sz="2000" dirty="0" smtClean="0">
                <a:solidFill>
                  <a:srgbClr val="706F6F"/>
                </a:solidFill>
                <a:latin typeface="Calibri Light"/>
                <a:cs typeface="Calibri Light"/>
              </a:rPr>
              <a:t>ů 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po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uplynutí</a:t>
            </a:r>
            <a:r>
              <a:rPr lang="cs-CZ" sz="2000" dirty="0" smtClean="0">
                <a:solidFill>
                  <a:srgbClr val="706F6F"/>
                </a:solidFill>
                <a:latin typeface="Calibri Light"/>
                <a:cs typeface="Calibri Light"/>
              </a:rPr>
              <a:t> monitorovacího</a:t>
            </a:r>
            <a:r>
              <a:rPr sz="2000" b="0" spc="-35" dirty="0" smtClean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období</a:t>
            </a:r>
            <a:r>
              <a:rPr lang="cs-CZ" sz="2000" b="0" dirty="0" smtClean="0">
                <a:solidFill>
                  <a:srgbClr val="706F6F"/>
                </a:solidFill>
                <a:latin typeface="Calibri Light"/>
                <a:cs typeface="Calibri Light"/>
              </a:rPr>
              <a:t>.</a:t>
            </a:r>
            <a:endParaRPr sz="2000" dirty="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musí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podána do 40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dnů po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uplynutí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posledního mon.</a:t>
            </a:r>
            <a:r>
              <a:rPr sz="2000" b="0" spc="-4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období</a:t>
            </a:r>
            <a:endParaRPr sz="2000" dirty="0"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Není-li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ZoR/ZZoR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podána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včas, administrátor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stanoví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náhradní termín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(zpravidla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do 10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dnů od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obdržení interní</a:t>
            </a:r>
            <a:r>
              <a:rPr sz="2000" b="0" spc="-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depeše).</a:t>
            </a:r>
            <a:endParaRPr sz="2000" dirty="0">
              <a:latin typeface="Calibri Light"/>
              <a:cs typeface="Calibri Light"/>
            </a:endParaRPr>
          </a:p>
          <a:p>
            <a:pPr marL="215900" marR="3619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Je-li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vrácena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dopracování,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stanovena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lhůta max.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10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pracovních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dní –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možné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požádat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prodloužení</a:t>
            </a:r>
            <a:r>
              <a:rPr sz="2000" b="0" spc="-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lhůty.</a:t>
            </a:r>
            <a:endParaRPr sz="2000" dirty="0">
              <a:latin typeface="Calibri Light"/>
              <a:cs typeface="Calibri Light"/>
            </a:endParaRPr>
          </a:p>
          <a:p>
            <a:pPr marL="215900" marR="456565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Lze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nepředložit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poslední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průběžnou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ZoR,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pokud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by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tato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měla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být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předložena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termínu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kratším než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2 měsíce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před ukončením realizace 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(příjemce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žádá 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podstatnou</a:t>
            </a:r>
            <a:r>
              <a:rPr sz="2000" b="0" spc="-7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změnu).</a:t>
            </a:r>
            <a:endParaRPr sz="2000" dirty="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Celková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lhůta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adminisitraci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90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kalendářních</a:t>
            </a:r>
            <a:r>
              <a:rPr sz="2000" b="0" spc="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dnů.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88632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Žádost </a:t>
            </a:r>
            <a:r>
              <a:rPr dirty="0"/>
              <a:t>o </a:t>
            </a:r>
            <a:r>
              <a:rPr spc="-10" dirty="0"/>
              <a:t>platbu </a:t>
            </a:r>
            <a:r>
              <a:rPr spc="-5" dirty="0"/>
              <a:t>v </a:t>
            </a:r>
            <a:r>
              <a:rPr dirty="0"/>
              <a:t>IS</a:t>
            </a:r>
            <a:r>
              <a:rPr spc="-65" dirty="0"/>
              <a:t> </a:t>
            </a:r>
            <a:r>
              <a:rPr dirty="0"/>
              <a:t>KP14+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782685" cy="30777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lang="cs-CZ" sz="2000" b="1" spc="-5" dirty="0" smtClean="0">
              <a:solidFill>
                <a:srgbClr val="706F6F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 err="1" smtClean="0">
                <a:solidFill>
                  <a:srgbClr val="706F6F"/>
                </a:solidFill>
                <a:latin typeface="Calibri"/>
                <a:cs typeface="Calibri"/>
              </a:rPr>
              <a:t>Principy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:</a:t>
            </a:r>
            <a:endParaRPr sz="2000" dirty="0">
              <a:latin typeface="Calibri"/>
              <a:cs typeface="Calibri"/>
            </a:endParaRPr>
          </a:p>
          <a:p>
            <a:pPr marL="215900" marR="14732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Administrátoři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generují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zálohové Žádosti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platbu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zálohy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jsou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tedy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zasílány 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automaticky.</a:t>
            </a:r>
            <a:endParaRPr sz="2000" dirty="0">
              <a:latin typeface="Calibri Light"/>
              <a:cs typeface="Calibri Light"/>
            </a:endParaRPr>
          </a:p>
          <a:p>
            <a:pPr marL="215900" marR="31242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Příjemce předkládá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spolu se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ZoR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také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Žádost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platbu,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 které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budou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vyúčtovány 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náklady šablon s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dosaženými výstupy (výstupy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budou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doloženy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k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ZoR)</a:t>
            </a:r>
            <a:endParaRPr sz="2000" dirty="0">
              <a:latin typeface="Calibri Light"/>
              <a:cs typeface="Calibri Light"/>
            </a:endParaRPr>
          </a:p>
          <a:p>
            <a:pPr marL="215900" marR="5080" indent="-203200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tedy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platí: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žádost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platbu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=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vyúčtování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doložené 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výstupy,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základě 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této žádosti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nedostane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žádné</a:t>
            </a:r>
            <a:r>
              <a:rPr sz="2000" b="0" spc="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finance.</a:t>
            </a:r>
            <a:endParaRPr sz="2000" dirty="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Žádosti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platbu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generuje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částka jako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součet 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za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dosažené výstupy</a:t>
            </a:r>
            <a:r>
              <a:rPr sz="2000" b="0" spc="1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projektu</a:t>
            </a:r>
            <a:endParaRPr sz="2000" dirty="0">
              <a:latin typeface="Calibri Light"/>
              <a:cs typeface="Calibri Light"/>
            </a:endParaRPr>
          </a:p>
          <a:p>
            <a:pPr marL="2159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tj. příjemce nemusí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sčítat </a:t>
            </a:r>
            <a:r>
              <a:rPr sz="2000" b="0" spc="-5" dirty="0" err="1">
                <a:solidFill>
                  <a:srgbClr val="706F6F"/>
                </a:solidFill>
                <a:latin typeface="Calibri Light"/>
                <a:cs typeface="Calibri Light"/>
              </a:rPr>
              <a:t>finanční</a:t>
            </a:r>
            <a:r>
              <a:rPr sz="2000" b="0" spc="-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 err="1" smtClean="0">
                <a:solidFill>
                  <a:srgbClr val="706F6F"/>
                </a:solidFill>
                <a:latin typeface="Calibri Light"/>
                <a:cs typeface="Calibri Light"/>
              </a:rPr>
              <a:t>částky</a:t>
            </a:r>
            <a:endParaRPr sz="2000" dirty="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41858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Kontakty </a:t>
            </a:r>
            <a:r>
              <a:rPr spc="-5" dirty="0"/>
              <a:t>v </a:t>
            </a:r>
            <a:r>
              <a:rPr dirty="0"/>
              <a:t>době </a:t>
            </a:r>
            <a:r>
              <a:rPr spc="-15" dirty="0"/>
              <a:t>realizace</a:t>
            </a:r>
            <a:r>
              <a:rPr spc="-30" dirty="0"/>
              <a:t> </a:t>
            </a:r>
            <a:r>
              <a:rPr spc="-10" dirty="0"/>
              <a:t>projektu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5585460" cy="1854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Konkrétní administrátoři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MŠMT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jednotlivé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projekty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Konzultační</a:t>
            </a:r>
            <a:r>
              <a:rPr sz="2000" b="1" spc="-6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linka:</a:t>
            </a:r>
            <a:endParaRPr sz="2000">
              <a:latin typeface="Calibri"/>
              <a:cs typeface="Calibri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každý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pracovní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den od 9 do 15</a:t>
            </a:r>
            <a:r>
              <a:rPr sz="2000" b="0" spc="-8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hodin</a:t>
            </a:r>
            <a:endParaRPr sz="2000">
              <a:latin typeface="Calibri Light"/>
              <a:cs typeface="Calibri Light"/>
            </a:endParaRPr>
          </a:p>
          <a:p>
            <a:pPr marL="227329">
              <a:lnSpc>
                <a:spcPct val="100000"/>
              </a:lnSpc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- tel.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+420 234 814</a:t>
            </a:r>
            <a:r>
              <a:rPr sz="2000" b="0" spc="-10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777</a:t>
            </a:r>
            <a:endParaRPr sz="2000">
              <a:latin typeface="Calibri Light"/>
              <a:cs typeface="Calibri Light"/>
            </a:endParaRPr>
          </a:p>
          <a:p>
            <a:pPr marL="361950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e-mail:</a:t>
            </a:r>
            <a:r>
              <a:rPr sz="2000" b="0" spc="-10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  <a:hlinkClick r:id="rId2"/>
              </a:rPr>
              <a:t>dotazyZP@msmt.cz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20624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Základní</a:t>
            </a:r>
            <a:r>
              <a:rPr spc="-45" dirty="0"/>
              <a:t> </a:t>
            </a:r>
            <a:r>
              <a:rPr spc="-15" dirty="0"/>
              <a:t>dokumentace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7954645" cy="337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pečlivě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pročíst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Rozhodnutí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o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poskytnutí dotace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(právní</a:t>
            </a:r>
            <a:r>
              <a:rPr sz="2000" b="0" spc="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akt)</a:t>
            </a:r>
            <a:endParaRPr sz="2000">
              <a:latin typeface="Calibri Light"/>
              <a:cs typeface="Calibri Light"/>
            </a:endParaRPr>
          </a:p>
          <a:p>
            <a:pPr marL="350520" lvl="1" indent="-134620">
              <a:lnSpc>
                <a:spcPct val="100000"/>
              </a:lnSpc>
              <a:buChar char="-"/>
              <a:tabLst>
                <a:tab pos="351155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definovány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povinnosti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příjemce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Příloha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č. 3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výzvy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Přehled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šablon a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jejich </a:t>
            </a:r>
            <a:r>
              <a:rPr sz="2000" b="1" spc="-15" dirty="0">
                <a:solidFill>
                  <a:srgbClr val="706F6F"/>
                </a:solidFill>
                <a:latin typeface="Calibri"/>
                <a:cs typeface="Calibri"/>
              </a:rPr>
              <a:t>věcný</a:t>
            </a:r>
            <a:r>
              <a:rPr sz="2000" b="1" spc="-2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výklad</a:t>
            </a:r>
            <a:endParaRPr sz="2000">
              <a:latin typeface="Calibri"/>
              <a:cs typeface="Calibri"/>
            </a:endParaRPr>
          </a:p>
          <a:p>
            <a:pPr marL="350520" lvl="1" indent="-134620">
              <a:lnSpc>
                <a:spcPct val="100000"/>
              </a:lnSpc>
              <a:buChar char="-"/>
              <a:tabLst>
                <a:tab pos="35115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splnění podmínek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jednotlivých</a:t>
            </a:r>
            <a:r>
              <a:rPr sz="2000" b="0" spc="-7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šablon</a:t>
            </a:r>
            <a:endParaRPr sz="2000">
              <a:latin typeface="Calibri Light"/>
              <a:cs typeface="Calibri Light"/>
            </a:endParaRPr>
          </a:p>
          <a:p>
            <a:pPr marL="350520" lvl="1" indent="-134620">
              <a:lnSpc>
                <a:spcPct val="100000"/>
              </a:lnSpc>
              <a:buChar char="-"/>
              <a:tabLst>
                <a:tab pos="35115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dokladování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výsledkových</a:t>
            </a:r>
            <a:r>
              <a:rPr sz="2000" b="0" spc="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indikátorů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Font typeface="Calibri Light"/>
              <a:buChar char="•"/>
              <a:tabLst>
                <a:tab pos="196850" algn="l"/>
              </a:tabLst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Pravidla pro žadatele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a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příjemce</a:t>
            </a:r>
            <a:r>
              <a:rPr sz="2000" b="1" spc="-3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ZP</a:t>
            </a:r>
            <a:endParaRPr sz="2000">
              <a:latin typeface="Calibri"/>
              <a:cs typeface="Calibri"/>
            </a:endParaRPr>
          </a:p>
          <a:p>
            <a:pPr marL="350520" lvl="1" indent="-134620">
              <a:lnSpc>
                <a:spcPct val="100000"/>
              </a:lnSpc>
              <a:buChar char="-"/>
              <a:tabLst>
                <a:tab pos="351155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verze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č. 1 a 2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Pravidel</a:t>
            </a:r>
            <a:endParaRPr sz="2000">
              <a:latin typeface="Calibri Light"/>
              <a:cs typeface="Calibri Light"/>
            </a:endParaRPr>
          </a:p>
          <a:p>
            <a:pPr marL="350520" lvl="1" indent="-134620">
              <a:lnSpc>
                <a:spcPct val="100000"/>
              </a:lnSpc>
              <a:buChar char="-"/>
              <a:tabLst>
                <a:tab pos="35115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podmínky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zjednodušených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(ne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specificky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tuto</a:t>
            </a:r>
            <a:r>
              <a:rPr sz="2000" b="0" spc="4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výzvu)</a:t>
            </a:r>
            <a:endParaRPr sz="2000">
              <a:latin typeface="Calibri Light"/>
              <a:cs typeface="Calibri Light"/>
            </a:endParaRPr>
          </a:p>
          <a:p>
            <a:pPr marL="350520" lvl="1" indent="-134620">
              <a:lnSpc>
                <a:spcPct val="100000"/>
              </a:lnSpc>
              <a:buChar char="-"/>
              <a:tabLst>
                <a:tab pos="35115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přílohy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–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vzory žádosti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námitek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420624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Základní</a:t>
            </a:r>
            <a:r>
              <a:rPr spc="-45" dirty="0"/>
              <a:t> </a:t>
            </a:r>
            <a:r>
              <a:rPr spc="-15" dirty="0"/>
              <a:t>dokumentace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6101715" cy="2463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Jakou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verzí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Pravidel pro žadatele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příjemce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ZP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se</a:t>
            </a:r>
            <a:r>
              <a:rPr sz="2000" b="0" spc="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řídit: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Font typeface="Calibri Light"/>
              <a:buChar char="•"/>
              <a:tabLst>
                <a:tab pos="196850" algn="l"/>
              </a:tabLst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Od podání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Žádosti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o podporu do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vydání</a:t>
            </a:r>
            <a:r>
              <a:rPr sz="2000" b="1" spc="-4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Rozhodnutí:</a:t>
            </a:r>
            <a:endParaRPr sz="2000">
              <a:latin typeface="Calibri"/>
              <a:cs typeface="Calibri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verzí platnou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den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finalizace Žádosti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podporu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Font typeface="Calibri Light"/>
              <a:buChar char="•"/>
              <a:tabLst>
                <a:tab pos="196850" algn="l"/>
              </a:tabLst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Od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vydání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Rozhodnutí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po celou dobu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realizace</a:t>
            </a:r>
            <a:r>
              <a:rPr sz="2000" b="1" spc="-3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706F6F"/>
                </a:solidFill>
                <a:latin typeface="Calibri"/>
                <a:cs typeface="Calibri"/>
              </a:rPr>
              <a:t>projektu:</a:t>
            </a:r>
            <a:endParaRPr sz="2000">
              <a:latin typeface="Calibri"/>
              <a:cs typeface="Calibri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verzí platnou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(účinnou) v den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vydání</a:t>
            </a:r>
            <a:r>
              <a:rPr sz="2000" b="0" spc="-8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Rozhodnutí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verze Pravidel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právním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aktu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97230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Praktické </a:t>
            </a:r>
            <a:r>
              <a:rPr dirty="0"/>
              <a:t>pomůcky při </a:t>
            </a:r>
            <a:r>
              <a:rPr spc="-10" dirty="0"/>
              <a:t>realizaci</a:t>
            </a:r>
            <a:r>
              <a:rPr spc="-60" dirty="0"/>
              <a:t> </a:t>
            </a:r>
            <a:r>
              <a:rPr spc="-10" dirty="0"/>
              <a:t>aktivit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553450" cy="307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indent="-183515">
              <a:lnSpc>
                <a:spcPct val="100000"/>
              </a:lnSpc>
              <a:buClr>
                <a:srgbClr val="428F9B"/>
              </a:buClr>
              <a:buFont typeface="Calibri Light"/>
              <a:buChar char="•"/>
              <a:tabLst>
                <a:tab pos="196850" algn="l"/>
              </a:tabLst>
            </a:pP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Příklady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dobré</a:t>
            </a:r>
            <a:r>
              <a:rPr sz="2000" b="1" spc="-80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706F6F"/>
                </a:solidFill>
                <a:latin typeface="Calibri"/>
                <a:cs typeface="Calibri"/>
              </a:rPr>
              <a:t>praxe</a:t>
            </a:r>
            <a:endParaRPr sz="2000">
              <a:latin typeface="Calibri"/>
              <a:cs typeface="Calibri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odpovědi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nejčastější dotazy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při vyhlášení</a:t>
            </a:r>
            <a:r>
              <a:rPr sz="2000" b="0" spc="-3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výzvy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odkazy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užitečné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webové stránky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pro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realizaci</a:t>
            </a:r>
            <a:r>
              <a:rPr sz="2000" b="0" spc="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projektů</a:t>
            </a:r>
            <a:endParaRPr sz="2000">
              <a:latin typeface="Calibri Light"/>
              <a:cs typeface="Calibri Ligh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706F6F"/>
              </a:buClr>
              <a:buFont typeface="Calibri Light"/>
              <a:buChar char="-"/>
            </a:pPr>
            <a:endParaRPr sz="2050">
              <a:latin typeface="Times New Roman"/>
              <a:cs typeface="Times New Roman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Font typeface="Calibri Light"/>
              <a:buChar char="•"/>
              <a:tabLst>
                <a:tab pos="196850" algn="l"/>
              </a:tabLst>
            </a:pPr>
            <a:r>
              <a:rPr sz="2000" b="1" spc="-25" dirty="0">
                <a:solidFill>
                  <a:srgbClr val="706F6F"/>
                </a:solidFill>
                <a:latin typeface="Calibri"/>
                <a:cs typeface="Calibri"/>
              </a:rPr>
              <a:t>Vzory </a:t>
            </a:r>
            <a:r>
              <a:rPr sz="2000" b="1" dirty="0">
                <a:solidFill>
                  <a:srgbClr val="706F6F"/>
                </a:solidFill>
                <a:latin typeface="Calibri"/>
                <a:cs typeface="Calibri"/>
              </a:rPr>
              <a:t>příloh k</a:t>
            </a:r>
            <a:r>
              <a:rPr sz="2000" b="1" spc="-75" dirty="0">
                <a:solidFill>
                  <a:srgbClr val="706F6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ZoR</a:t>
            </a:r>
            <a:endParaRPr sz="2000">
              <a:latin typeface="Calibri"/>
              <a:cs typeface="Calibri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připraveny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dle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požadavků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na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dokladování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výstupů</a:t>
            </a:r>
            <a:r>
              <a:rPr sz="2000" b="0" spc="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projektů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nejsou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závazné,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lze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využívat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vlastní</a:t>
            </a:r>
            <a:r>
              <a:rPr sz="2000" b="0" spc="5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formuláře/vzory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Dokumenty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jsou 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výzvy:</a:t>
            </a:r>
            <a:r>
              <a:rPr sz="2000" b="0" spc="3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428F9B"/>
                </a:solidFill>
                <a:latin typeface="Calibri Light"/>
                <a:cs typeface="Calibri Light"/>
                <a:hlinkClick r:id="rId2"/>
              </a:rPr>
              <a:t>www.msmt.cz/strukturalni-fondy-1/vyzvy-c-02-16-022-a-c-</a:t>
            </a:r>
            <a:endParaRPr sz="20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</a:pPr>
            <a:r>
              <a:rPr sz="2000" b="0" spc="-10" dirty="0">
                <a:solidFill>
                  <a:srgbClr val="428F9B"/>
                </a:solidFill>
                <a:latin typeface="Calibri Light"/>
                <a:cs typeface="Calibri Light"/>
                <a:hlinkClick r:id="rId2"/>
              </a:rPr>
              <a:t>-02-16-023-podpora-skol-formou-projektu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301" y="1328879"/>
            <a:ext cx="637476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Datum </a:t>
            </a:r>
            <a:r>
              <a:rPr spc="-5" dirty="0"/>
              <a:t>- </a:t>
            </a:r>
            <a:r>
              <a:rPr spc="-25" dirty="0"/>
              <a:t>začátek </a:t>
            </a:r>
            <a:r>
              <a:rPr spc="-15" dirty="0"/>
              <a:t>realizace</a:t>
            </a:r>
            <a:r>
              <a:rPr spc="20" dirty="0"/>
              <a:t> </a:t>
            </a:r>
            <a:r>
              <a:rPr spc="-10" dirty="0"/>
              <a:t>projektu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7301" y="2069865"/>
            <a:ext cx="8699500" cy="2463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Začátek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stanoven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žádosti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o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podporu a následně v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právním</a:t>
            </a:r>
            <a:r>
              <a:rPr sz="2000" b="0" spc="50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aktu.</a:t>
            </a:r>
            <a:endParaRPr sz="20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tohoto</a:t>
            </a:r>
            <a:r>
              <a:rPr sz="2000" b="0" spc="-9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data: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Font typeface="Calibri Light"/>
              <a:buChar char="•"/>
              <a:tabLst>
                <a:tab pos="196850" algn="l"/>
              </a:tabLst>
            </a:pPr>
            <a:r>
              <a:rPr sz="2000" b="1" spc="-10" dirty="0">
                <a:solidFill>
                  <a:srgbClr val="706F6F"/>
                </a:solidFill>
                <a:latin typeface="Calibri"/>
                <a:cs typeface="Calibri"/>
              </a:rPr>
              <a:t>Stanovena délka projektu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(24 měsíců)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aktivit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prokazování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výstupů</a:t>
            </a:r>
            <a:endParaRPr sz="2000">
              <a:latin typeface="Calibri Light"/>
              <a:cs typeface="Calibri Light"/>
            </a:endParaRPr>
          </a:p>
          <a:p>
            <a:pPr marL="196215" indent="-183515">
              <a:lnSpc>
                <a:spcPct val="100000"/>
              </a:lnSpc>
              <a:buClr>
                <a:srgbClr val="428F9B"/>
              </a:buClr>
              <a:buChar char="•"/>
              <a:tabLst>
                <a:tab pos="196850" algn="l"/>
              </a:tabLst>
            </a:pP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Časový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rámec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způsobilých</a:t>
            </a:r>
            <a:r>
              <a:rPr sz="2000" b="0" spc="-2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5" dirty="0">
                <a:solidFill>
                  <a:srgbClr val="706F6F"/>
                </a:solidFill>
                <a:latin typeface="Calibri Light"/>
                <a:cs typeface="Calibri Light"/>
              </a:rPr>
              <a:t>výdajů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od 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data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začátku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realizace</a:t>
            </a:r>
            <a:r>
              <a:rPr sz="2000" b="0" spc="-15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projektů</a:t>
            </a:r>
            <a:endParaRPr sz="2000">
              <a:latin typeface="Calibri Light"/>
              <a:cs typeface="Calibri Light"/>
            </a:endParaRPr>
          </a:p>
          <a:p>
            <a:pPr marL="361950" lvl="1" indent="-134620">
              <a:lnSpc>
                <a:spcPct val="100000"/>
              </a:lnSpc>
              <a:buChar char="-"/>
              <a:tabLst>
                <a:tab pos="362585" algn="l"/>
              </a:tabLst>
            </a:pP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schválením výstupu šablony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jsou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celkové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náklady </a:t>
            </a:r>
            <a:r>
              <a:rPr sz="2000" b="0" spc="-10" dirty="0">
                <a:solidFill>
                  <a:srgbClr val="706F6F"/>
                </a:solidFill>
                <a:latin typeface="Calibri Light"/>
                <a:cs typeface="Calibri Light"/>
              </a:rPr>
              <a:t>šablony </a:t>
            </a:r>
            <a:r>
              <a:rPr sz="2000" b="0" spc="-20" dirty="0">
                <a:solidFill>
                  <a:srgbClr val="706F6F"/>
                </a:solidFill>
                <a:latin typeface="Calibri Light"/>
                <a:cs typeface="Calibri Light"/>
              </a:rPr>
              <a:t>považovány za</a:t>
            </a:r>
            <a:r>
              <a:rPr sz="2000" b="0" spc="114" dirty="0">
                <a:solidFill>
                  <a:srgbClr val="706F6F"/>
                </a:solidFill>
                <a:latin typeface="Calibri Light"/>
                <a:cs typeface="Calibri Light"/>
              </a:rPr>
              <a:t> </a:t>
            </a:r>
            <a:r>
              <a:rPr sz="2000" b="0" dirty="0">
                <a:solidFill>
                  <a:srgbClr val="706F6F"/>
                </a:solidFill>
                <a:latin typeface="Calibri Light"/>
                <a:cs typeface="Calibri Light"/>
              </a:rPr>
              <a:t>způsobilé</a:t>
            </a:r>
            <a:endParaRPr sz="2000">
              <a:latin typeface="Calibri Light"/>
              <a:cs typeface="Calibri Light"/>
            </a:endParaRPr>
          </a:p>
        </p:txBody>
      </p:sp>
    </p:spTree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4227</Words>
  <Application>Microsoft Office PowerPoint</Application>
  <PresentationFormat>Vlastní</PresentationFormat>
  <Paragraphs>461</Paragraphs>
  <Slides>56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57" baseType="lpstr">
      <vt:lpstr>Office Theme</vt:lpstr>
      <vt:lpstr>Prezentace aplikace PowerPoint</vt:lpstr>
      <vt:lpstr>Obsah</vt:lpstr>
      <vt:lpstr>Prezentace aplikace PowerPoint</vt:lpstr>
      <vt:lpstr>Základní údaje k výzvě</vt:lpstr>
      <vt:lpstr>Naplnění podmínek výzvy</vt:lpstr>
      <vt:lpstr>Základní dokumentace</vt:lpstr>
      <vt:lpstr>Základní dokumentace</vt:lpstr>
      <vt:lpstr>Praktické pomůcky při realizaci aktivit</vt:lpstr>
      <vt:lpstr>Datum - začátek realizace projektu</vt:lpstr>
      <vt:lpstr>Datum - vydání právního aktu</vt:lpstr>
      <vt:lpstr>Dokladování výstupů a výstupových indikátorů</vt:lpstr>
      <vt:lpstr>Vazba mezi výstupovými a výsledkovými indikátory</vt:lpstr>
      <vt:lpstr>Vazba mezi výstupovými a výsledkovými indikátory</vt:lpstr>
      <vt:lpstr>Doporučené přílohy k ZoR a ZZoRry</vt:lpstr>
      <vt:lpstr>Příloha – čestné prohlášení</vt:lpstr>
      <vt:lpstr>Příloha – zprávy, zápisy, záznamy</vt:lpstr>
      <vt:lpstr>Příloha – dohoda o spolupráci mezi školami</vt:lpstr>
      <vt:lpstr>Přílohy – třídní knihy aktivit</vt:lpstr>
      <vt:lpstr>Příloha – report o činnosti</vt:lpstr>
      <vt:lpstr>Příloha – prezenční listina</vt:lpstr>
      <vt:lpstr>Přílohy - pro šablonu supervize</vt:lpstr>
      <vt:lpstr>Pracovní smlouvy, DPP, DPČ</vt:lpstr>
      <vt:lpstr>Pracovní smlouvy, DPP, DPČ</vt:lpstr>
      <vt:lpstr>Dokladování výsledkových indikátorů</vt:lpstr>
      <vt:lpstr>Dokladování bagatelní podpory</vt:lpstr>
      <vt:lpstr>Dokladování bagatelní podpory: Postup v IS ESF2014+</vt:lpstr>
      <vt:lpstr>Dokladování bagatelní podpory: Karta účastníka</vt:lpstr>
      <vt:lpstr>Dokladování bagatelní podpory: Karta účastníka</vt:lpstr>
      <vt:lpstr>Dokladování reflexí v portfoliích pedagogů</vt:lpstr>
      <vt:lpstr>Zpracování osobních údajů</vt:lpstr>
      <vt:lpstr>Dokladování výsledků dotazníku školy</vt:lpstr>
      <vt:lpstr>Monitorovací návštěva a evaluační aktivity</vt:lpstr>
      <vt:lpstr>Kontroly na místě</vt:lpstr>
      <vt:lpstr>Kontroly na místě – předmět kontroly</vt:lpstr>
      <vt:lpstr>Publicita</vt:lpstr>
      <vt:lpstr>Publicita na dokumentech</vt:lpstr>
      <vt:lpstr>Archivace</vt:lpstr>
      <vt:lpstr>Prezentace aplikace PowerPoint</vt:lpstr>
      <vt:lpstr>Poskytnutí dotace – zálohové platby</vt:lpstr>
      <vt:lpstr>Způsobilost výdajů</vt:lpstr>
      <vt:lpstr>Využití finančních prostředků</vt:lpstr>
      <vt:lpstr>Využití finančních prostředků – na co si dát pozor</vt:lpstr>
      <vt:lpstr>Nakládání s majetkem</vt:lpstr>
      <vt:lpstr>Nesrovnalosti a způsoby jejich řešení</vt:lpstr>
      <vt:lpstr>Sankce a vracení finančních prostředků</vt:lpstr>
      <vt:lpstr>Sankce</vt:lpstr>
      <vt:lpstr>Změny projektu</vt:lpstr>
      <vt:lpstr>Pravidla pro provádění změn</vt:lpstr>
      <vt:lpstr>Pravidla pro provádění změn</vt:lpstr>
      <vt:lpstr>Změny nepodstatné</vt:lpstr>
      <vt:lpstr>Změny podstatné</vt:lpstr>
      <vt:lpstr>Změny podstatné – příklady změn</vt:lpstr>
      <vt:lpstr>Změny podstatné – příklady změn</vt:lpstr>
      <vt:lpstr>Zpráva o realizaci v IS KP14+</vt:lpstr>
      <vt:lpstr>Žádost o platbu v IS KP14+</vt:lpstr>
      <vt:lpstr>Kontakty v době realizace projektu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Naďa Holická</dc:creator>
  <cp:lastModifiedBy>Naďa Holická</cp:lastModifiedBy>
  <cp:revision>7</cp:revision>
  <dcterms:created xsi:type="dcterms:W3CDTF">2017-03-15T11:07:40Z</dcterms:created>
  <dcterms:modified xsi:type="dcterms:W3CDTF">2017-10-11T19:49:18Z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2017-03-15T00:00:00Z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2017-03-15T00:00:00Z</vt:filetime>
  </property>
</Properties>
</file>