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2" r:id="rId2"/>
    <p:sldId id="332" r:id="rId3"/>
    <p:sldId id="335" r:id="rId4"/>
    <p:sldId id="325" r:id="rId5"/>
    <p:sldId id="326" r:id="rId6"/>
    <p:sldId id="327" r:id="rId7"/>
    <p:sldId id="328" r:id="rId8"/>
    <p:sldId id="333" r:id="rId9"/>
    <p:sldId id="329" r:id="rId10"/>
    <p:sldId id="334" r:id="rId11"/>
    <p:sldId id="330" r:id="rId12"/>
    <p:sldId id="316" r:id="rId13"/>
    <p:sldId id="317" r:id="rId14"/>
    <p:sldId id="319" r:id="rId15"/>
    <p:sldId id="318" r:id="rId16"/>
    <p:sldId id="320" r:id="rId17"/>
    <p:sldId id="321" r:id="rId18"/>
    <p:sldId id="322" r:id="rId19"/>
    <p:sldId id="323" r:id="rId20"/>
    <p:sldId id="324" r:id="rId21"/>
    <p:sldId id="26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3" d="100"/>
          <a:sy n="73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E9D4D5-DBEF-41BB-9AE3-04811AA3F05D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E93212-1E2F-4EE8-8983-16568327A8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215D43-AAFE-4567-BC2B-F71F0A5A4321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F23B-89FA-41BC-AC77-86CC6D4B2BA4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40363-B439-4C32-AA73-8494ACA730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EF4D0-A22B-420A-A387-C0483CB2A128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2D7B5-64CD-4B6E-948F-C1975645FA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F52EC-6667-420B-8EF3-6E8ED2F5C0B9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A7CB8-190D-4FAA-BD74-53B88F80FB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C6FAD-3A9C-48D8-BAD9-23D3ADFAA788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4FE2-0B80-4B4A-8D80-271BBBB84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2E377-9CC7-4412-97F7-091936EDB97E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F8AFC-CEE4-4D39-88B9-4CD2B436D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A1E87-972B-471A-BE7E-AD8F3B464F80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ACA42-DB1B-45EA-9CDB-665165B75C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D00D5-3981-4CCF-BFF3-7D92C03EE4FC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2F3B-8E8E-4F18-B600-00337769EB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F420F-B92E-4A3A-B97C-1DE5F02228C8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6CAD-5E94-4BFC-B29D-F70A2799E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B8641-81DA-470A-A840-4DAC4B8B7862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8238-28AC-44F7-B69A-2624E964F8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C7B3-D2A1-420F-95DB-DB204FD14AA8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F2351-ED11-4B91-950B-6746219EA7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35DA-E8DE-411A-AE3A-91BE528095A7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F707E-70D0-4067-8070-0C39424B84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453B46-625F-4E06-B7F5-AB50993FD87C}" type="datetimeFigureOut">
              <a:rPr lang="cs-CZ"/>
              <a:pPr>
                <a:defRPr/>
              </a:pPr>
              <a:t>08.12.2016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DF77A-766A-4632-8A10-CBC2A7D27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2.jpeg"/><Relationship Id="rId7" Type="http://schemas.openxmlformats.org/officeDocument/2006/relationships/image" Target="../media/image1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berdat.uiv.cz/logi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88839"/>
            <a:ext cx="9144000" cy="3816425"/>
          </a:xfr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nového v KAP a MAP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5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3900" dirty="0" smtClean="0"/>
              <a:t>II. Setkání </a:t>
            </a:r>
            <a:r>
              <a:rPr lang="cs-CZ" altLang="cs-CZ" sz="3900" dirty="0"/>
              <a:t>Řídícího výboru MAP MČ </a:t>
            </a:r>
            <a:r>
              <a:rPr lang="cs-CZ" altLang="cs-CZ" sz="3900" dirty="0" smtClean="0"/>
              <a:t>P12</a:t>
            </a:r>
            <a:endParaRPr lang="cs-CZ" altLang="cs-CZ" sz="3900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5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0" name="Obrázek 4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Obrázek 6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dnadpis 2"/>
          <p:cNvSpPr txBox="1">
            <a:spLocks/>
          </p:cNvSpPr>
          <p:nvPr/>
        </p:nvSpPr>
        <p:spPr bwMode="auto">
          <a:xfrm>
            <a:off x="323850" y="6237288"/>
            <a:ext cx="83915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Praha 8.12.2016</a:t>
            </a:r>
            <a:endParaRPr lang="da-DK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9525" y="1357313"/>
            <a:ext cx="9144000" cy="5500687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 smtClean="0">
                <a:solidFill>
                  <a:prstClr val="black"/>
                </a:solidFill>
              </a:rPr>
              <a:t>S.C</a:t>
            </a:r>
            <a:r>
              <a:rPr lang="cs-CZ" altLang="cs-CZ" sz="2800" b="1" dirty="0">
                <a:solidFill>
                  <a:prstClr val="black"/>
                </a:solidFill>
              </a:rPr>
              <a:t>. 4.2.: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č. 20 </a:t>
            </a:r>
            <a:r>
              <a:rPr lang="cs-CZ" altLang="cs-CZ" sz="2400" b="1" dirty="0">
                <a:solidFill>
                  <a:prstClr val="black"/>
                </a:solidFill>
              </a:rPr>
              <a:t>- modernizace zařízení a vybavení pražských škol </a:t>
            </a:r>
            <a:r>
              <a:rPr lang="cs-CZ" altLang="cs-CZ" sz="2400" b="1" dirty="0" smtClean="0">
                <a:solidFill>
                  <a:prstClr val="black"/>
                </a:solidFill>
              </a:rPr>
              <a:t>10/2016</a:t>
            </a:r>
          </a:p>
          <a:p>
            <a:pPr marL="800100" lvl="1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nová výzva pro spolupráci zřizovatele se školou</a:t>
            </a:r>
          </a:p>
          <a:p>
            <a:pPr marL="800100" lvl="1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800" dirty="0" smtClean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8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8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 smtClean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 </a:t>
            </a:r>
            <a:r>
              <a:rPr lang="cs-CZ" altLang="cs-CZ" sz="2000" dirty="0" smtClean="0">
                <a:solidFill>
                  <a:prstClr val="black"/>
                </a:solidFill>
              </a:rPr>
              <a:t>              MČ                              </a:t>
            </a:r>
            <a:r>
              <a:rPr lang="cs-CZ" altLang="cs-CZ" sz="2000" dirty="0" err="1" smtClean="0">
                <a:solidFill>
                  <a:prstClr val="black"/>
                </a:solidFill>
              </a:rPr>
              <a:t>MČ</a:t>
            </a:r>
            <a:r>
              <a:rPr lang="cs-CZ" altLang="cs-CZ" sz="2000" dirty="0" smtClean="0">
                <a:solidFill>
                  <a:prstClr val="black"/>
                </a:solidFill>
              </a:rPr>
              <a:t>                             </a:t>
            </a:r>
            <a:r>
              <a:rPr lang="cs-CZ" altLang="cs-CZ" sz="2000" dirty="0" err="1" smtClean="0">
                <a:solidFill>
                  <a:prstClr val="black"/>
                </a:solidFill>
              </a:rPr>
              <a:t>MČ</a:t>
            </a:r>
            <a:r>
              <a:rPr lang="cs-CZ" altLang="cs-CZ" sz="2000" dirty="0" smtClean="0">
                <a:solidFill>
                  <a:prstClr val="black"/>
                </a:solidFill>
              </a:rPr>
              <a:t>                      školy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 </a:t>
            </a:r>
            <a:r>
              <a:rPr lang="cs-CZ" altLang="cs-CZ" sz="2000" dirty="0" smtClean="0">
                <a:solidFill>
                  <a:prstClr val="black"/>
                </a:solidFill>
              </a:rPr>
              <a:t>    jazyková učebna       </a:t>
            </a:r>
            <a:r>
              <a:rPr lang="cs-CZ" altLang="cs-CZ" sz="2000" dirty="0" err="1" smtClean="0">
                <a:solidFill>
                  <a:prstClr val="black"/>
                </a:solidFill>
              </a:rPr>
              <a:t>učebna</a:t>
            </a:r>
            <a:r>
              <a:rPr lang="cs-CZ" altLang="cs-CZ" sz="2000" dirty="0" smtClean="0">
                <a:solidFill>
                  <a:prstClr val="black"/>
                </a:solidFill>
              </a:rPr>
              <a:t> př. věd            3D tiskárny           1 vlastní projekt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               1,5                              1,0                              0,05                    individuální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př.1      1 x 1,5             +         1 x 1,0            +              x               +               x             ´=   2,5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př.2         x                    +         2 x 1,0            +         2 x 0,05        +             0,4            =    2,5</a:t>
            </a:r>
            <a:endParaRPr lang="cs-CZ" altLang="cs-CZ" sz="2000" dirty="0">
              <a:solidFill>
                <a:prstClr val="black"/>
              </a:solidFill>
            </a:endParaRPr>
          </a:p>
        </p:txBody>
      </p:sp>
      <p:pic>
        <p:nvPicPr>
          <p:cNvPr id="23554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Obrázek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2997200"/>
            <a:ext cx="14493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4275" y="2992438"/>
            <a:ext cx="14509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2997200"/>
            <a:ext cx="1450975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Obrázek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2781300"/>
            <a:ext cx="18002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1203325"/>
            <a:ext cx="8391525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Výzvy z dalších zdrojů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54250"/>
            <a:ext cx="9144000" cy="4487863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= cílem je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získat zdroje na realizaci </a:t>
            </a:r>
            <a:r>
              <a:rPr lang="cs-CZ" altLang="cs-CZ" sz="2800" b="1" dirty="0">
                <a:solidFill>
                  <a:prstClr val="black"/>
                </a:solidFill>
              </a:rPr>
              <a:t>cílů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KAP, která nepokryjí témata </a:t>
            </a:r>
            <a:r>
              <a:rPr lang="cs-CZ" altLang="cs-CZ" sz="2800" b="1" dirty="0">
                <a:solidFill>
                  <a:prstClr val="black"/>
                </a:solidFill>
              </a:rPr>
              <a:t>OP VVV a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OP PPR</a:t>
            </a:r>
            <a:endParaRPr lang="cs-CZ" altLang="cs-CZ" sz="2800" b="1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0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MV: </a:t>
            </a:r>
            <a:r>
              <a:rPr lang="cs-CZ" altLang="cs-CZ" sz="2800" dirty="0" smtClean="0">
                <a:solidFill>
                  <a:prstClr val="black"/>
                </a:solidFill>
              </a:rPr>
              <a:t>      podporující bezpečnost a začleňování cizinců</a:t>
            </a:r>
            <a:endParaRPr lang="cs-CZ" altLang="cs-CZ" sz="28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MŽP: </a:t>
            </a:r>
            <a:r>
              <a:rPr lang="cs-CZ" altLang="cs-CZ" sz="2800" dirty="0" smtClean="0">
                <a:solidFill>
                  <a:prstClr val="black"/>
                </a:solidFill>
              </a:rPr>
              <a:t>    zajišťující </a:t>
            </a:r>
            <a:r>
              <a:rPr lang="cs-CZ" altLang="cs-CZ" sz="2800" dirty="0">
                <a:solidFill>
                  <a:prstClr val="black"/>
                </a:solidFill>
              </a:rPr>
              <a:t>energetickou úspornost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MPSV: </a:t>
            </a:r>
            <a:r>
              <a:rPr lang="cs-CZ" altLang="cs-CZ" sz="2800" dirty="0" smtClean="0">
                <a:solidFill>
                  <a:prstClr val="black"/>
                </a:solidFill>
              </a:rPr>
              <a:t>  smazávající </a:t>
            </a:r>
            <a:r>
              <a:rPr lang="cs-CZ" altLang="cs-CZ" sz="2800" dirty="0">
                <a:solidFill>
                  <a:prstClr val="black"/>
                </a:solidFill>
              </a:rPr>
              <a:t>sociální nerovnosti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DZS: </a:t>
            </a:r>
            <a:r>
              <a:rPr lang="cs-CZ" altLang="cs-CZ" sz="2800" dirty="0" smtClean="0">
                <a:solidFill>
                  <a:prstClr val="black"/>
                </a:solidFill>
              </a:rPr>
              <a:t>     mobilita </a:t>
            </a:r>
            <a:r>
              <a:rPr lang="cs-CZ" altLang="cs-CZ" sz="2800" dirty="0">
                <a:solidFill>
                  <a:prstClr val="black"/>
                </a:solidFill>
              </a:rPr>
              <a:t>žáků i pedagogů na </a:t>
            </a:r>
            <a:r>
              <a:rPr lang="cs-CZ" altLang="cs-CZ" sz="2800" dirty="0" smtClean="0">
                <a:solidFill>
                  <a:prstClr val="black"/>
                </a:solidFill>
              </a:rPr>
              <a:t>dosah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0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… a další grantové výzvy soukromých subjektů</a:t>
            </a:r>
          </a:p>
          <a:p>
            <a:pPr marL="800100" lvl="1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ČEZ (oranžové učebny, hřiště …), Nadace Proměny (zahrady) ….</a:t>
            </a:r>
            <a:endParaRPr lang="cs-CZ" altLang="cs-CZ" sz="24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>
              <a:solidFill>
                <a:prstClr val="black"/>
              </a:solidFill>
            </a:endParaRPr>
          </a:p>
        </p:txBody>
      </p:sp>
      <p:pic>
        <p:nvPicPr>
          <p:cNvPr id="24579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938"/>
            <a:ext cx="9124950" cy="2232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Projektové záměry HMP</a:t>
            </a:r>
            <a:b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 zkvalitnění vzdělávání</a:t>
            </a:r>
          </a:p>
        </p:txBody>
      </p:sp>
      <p:pic>
        <p:nvPicPr>
          <p:cNvPr id="25602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288" y="1214438"/>
            <a:ext cx="8320087" cy="919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Mapa </a:t>
            </a: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otevřených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50" y="2205038"/>
            <a:ext cx="8928100" cy="4652962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školský portál pro společné setkávání a vzdělávání</a:t>
            </a:r>
            <a:endParaRPr lang="cs-CZ" altLang="cs-CZ" sz="1400" i="1" dirty="0">
              <a:solidFill>
                <a:prstClr val="black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2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I. etapa –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Mapa otevřených pražských škol</a:t>
            </a:r>
            <a:r>
              <a:rPr lang="cs-CZ" altLang="cs-CZ" sz="2800" dirty="0" smtClean="0">
                <a:solidFill>
                  <a:prstClr val="black"/>
                </a:solidFill>
              </a:rPr>
              <a:t> 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nástroj na rychlé, intuitivní a účelné procházení nabídky bohatých aktivit </a:t>
            </a:r>
            <a:r>
              <a:rPr lang="cs-CZ" altLang="cs-CZ" sz="2000" dirty="0" smtClean="0">
                <a:solidFill>
                  <a:prstClr val="black"/>
                </a:solidFill>
              </a:rPr>
              <a:t>škol na území Prahy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propojení škol a učitelů mezi sebou, s rodiči, zaměstnavateli,  soukromými subjekty a orgány státní správy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2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II. etapa –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Paralelní edukační centrum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doplnění </a:t>
            </a:r>
            <a:r>
              <a:rPr lang="cs-CZ" altLang="cs-CZ" sz="2000" dirty="0">
                <a:solidFill>
                  <a:prstClr val="black"/>
                </a:solidFill>
              </a:rPr>
              <a:t>běžné školní výuky a zvýšení její atraktivity za pomoci specifických doprovodných úkolů, cvičení, her a </a:t>
            </a:r>
            <a:r>
              <a:rPr lang="cs-CZ" altLang="cs-CZ" sz="2000" dirty="0" smtClean="0">
                <a:solidFill>
                  <a:prstClr val="black"/>
                </a:solidFill>
              </a:rPr>
              <a:t>simulací</a:t>
            </a:r>
            <a:endParaRPr lang="cs-CZ" altLang="cs-CZ" sz="2000" dirty="0">
              <a:solidFill>
                <a:prstClr val="black"/>
              </a:solidFill>
            </a:endParaRP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seznamování </a:t>
            </a:r>
            <a:r>
              <a:rPr lang="cs-CZ" altLang="cs-CZ" sz="2000" dirty="0">
                <a:solidFill>
                  <a:prstClr val="black"/>
                </a:solidFill>
              </a:rPr>
              <a:t>s novými technologiemi a modely sociální adaptace na </a:t>
            </a:r>
            <a:r>
              <a:rPr lang="cs-CZ" altLang="cs-CZ" sz="2000" dirty="0" smtClean="0">
                <a:solidFill>
                  <a:prstClr val="black"/>
                </a:solidFill>
              </a:rPr>
              <a:t>ně</a:t>
            </a:r>
            <a:endParaRPr lang="cs-CZ" altLang="cs-CZ" sz="2000" dirty="0">
              <a:solidFill>
                <a:prstClr val="black"/>
              </a:solidFill>
            </a:endParaRP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podpora </a:t>
            </a:r>
            <a:r>
              <a:rPr lang="cs-CZ" altLang="cs-CZ" sz="2000" dirty="0">
                <a:solidFill>
                  <a:prstClr val="black"/>
                </a:solidFill>
              </a:rPr>
              <a:t>aktivního individuálního vzdělávání všech věkových </a:t>
            </a:r>
            <a:r>
              <a:rPr lang="cs-CZ" altLang="cs-CZ" sz="2000" dirty="0" smtClean="0">
                <a:solidFill>
                  <a:prstClr val="black"/>
                </a:solidFill>
              </a:rPr>
              <a:t>skupin</a:t>
            </a:r>
            <a:endParaRPr lang="cs-CZ" altLang="cs-CZ" sz="2000" dirty="0">
              <a:solidFill>
                <a:prstClr val="black"/>
              </a:solidFill>
            </a:endParaRP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000" dirty="0" smtClean="0">
                <a:solidFill>
                  <a:prstClr val="black"/>
                </a:solidFill>
              </a:rPr>
              <a:t>vyhodnocování </a:t>
            </a:r>
            <a:r>
              <a:rPr lang="cs-CZ" altLang="cs-CZ" sz="2000" dirty="0">
                <a:solidFill>
                  <a:prstClr val="black"/>
                </a:solidFill>
              </a:rPr>
              <a:t>a řízení osobnostních a kariérních </a:t>
            </a:r>
            <a:r>
              <a:rPr lang="cs-CZ" altLang="cs-CZ" sz="2000" dirty="0" smtClean="0">
                <a:solidFill>
                  <a:prstClr val="black"/>
                </a:solidFill>
              </a:rPr>
              <a:t>preferencí</a:t>
            </a:r>
            <a:endParaRPr lang="cs-CZ" altLang="cs-CZ" sz="2000" dirty="0">
              <a:solidFill>
                <a:prstClr val="black"/>
              </a:solidFill>
            </a:endParaRPr>
          </a:p>
        </p:txBody>
      </p:sp>
      <p:pic>
        <p:nvPicPr>
          <p:cNvPr id="26627" name="Obrázek 6" descr="MHMP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Obrázek 7" descr="Logolink_OP_VVV_hor_barva_c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288" y="1214438"/>
            <a:ext cx="8320087" cy="919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Digitalizace pražského </a:t>
            </a: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76475"/>
            <a:ext cx="9144000" cy="4581525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systémové a plošné zavedení IT technologií do škol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400" i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projekt by chtěl školám přinést: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přípravu a proškolení školního týmu – lídrů IT ve škole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4 odborné učebny pro školu </a:t>
            </a:r>
            <a:r>
              <a:rPr lang="cs-CZ" altLang="cs-CZ" sz="2000" dirty="0" smtClean="0">
                <a:solidFill>
                  <a:prstClr val="black"/>
                </a:solidFill>
              </a:rPr>
              <a:t>(pro podporu matematiky, cizích jazyků, přírodních věd, podnikavosti, profilace školy)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výukový software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síťování pedagogů skrz společnou výchozí platformu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0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i="1" dirty="0" smtClean="0">
                <a:solidFill>
                  <a:prstClr val="black"/>
                </a:solidFill>
              </a:rPr>
              <a:t>v rámci projektu KAP I. – vybudování Center IT výuky (CIV)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b="1" i="1" dirty="0" smtClean="0">
                <a:solidFill>
                  <a:prstClr val="black"/>
                </a:solidFill>
              </a:rPr>
              <a:t>vytvoření lektorského týmu pro Prahu / v každé CIV 1 lektor </a:t>
            </a:r>
            <a:endParaRPr lang="cs-CZ" altLang="cs-CZ" sz="2400" b="1" i="1" dirty="0">
              <a:solidFill>
                <a:prstClr val="black"/>
              </a:solidFill>
            </a:endParaRPr>
          </a:p>
        </p:txBody>
      </p:sp>
      <p:pic>
        <p:nvPicPr>
          <p:cNvPr id="28675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288" y="1071563"/>
            <a:ext cx="8320087" cy="9890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Centrum GEN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989138"/>
            <a:ext cx="9144000" cy="4868862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</a:t>
            </a:r>
            <a:r>
              <a:rPr lang="cs-CZ" alt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vize propojeného virtuálního </a:t>
            </a:r>
            <a:r>
              <a:rPr lang="cs-CZ" altLang="cs-CZ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</a:t>
            </a:r>
            <a:r>
              <a:rPr lang="cs-CZ" altLang="cs-CZ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hmotného prostoru, který </a:t>
            </a:r>
            <a:r>
              <a:rPr lang="cs-CZ" altLang="cs-CZ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bude mít podobu dosud chybějícího celopražského vzdělávacího IQ-GEN-parku, posilujícího a integrujícího vzdělávání a pracovní dispozice </a:t>
            </a:r>
            <a:endParaRPr lang="cs-CZ" altLang="cs-CZ" sz="2400" i="1" dirty="0">
              <a:solidFill>
                <a:prstClr val="black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400" i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setkávání </a:t>
            </a:r>
            <a:r>
              <a:rPr lang="cs-CZ" altLang="cs-CZ" sz="2300" dirty="0">
                <a:solidFill>
                  <a:prstClr val="black"/>
                </a:solidFill>
              </a:rPr>
              <a:t>všech aktérů v rámci vzdělávacího </a:t>
            </a:r>
            <a:r>
              <a:rPr lang="cs-CZ" altLang="cs-CZ" sz="2300" dirty="0" smtClean="0">
                <a:solidFill>
                  <a:prstClr val="black"/>
                </a:solidFill>
              </a:rPr>
              <a:t>procesu</a:t>
            </a:r>
            <a:endParaRPr lang="cs-CZ" altLang="cs-CZ" sz="23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přirozené </a:t>
            </a:r>
            <a:r>
              <a:rPr lang="cs-CZ" altLang="cs-CZ" sz="2300" dirty="0">
                <a:solidFill>
                  <a:prstClr val="black"/>
                </a:solidFill>
              </a:rPr>
              <a:t>mísení formálního a neformálního vzdělávání </a:t>
            </a: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seznamování </a:t>
            </a:r>
            <a:r>
              <a:rPr lang="cs-CZ" altLang="cs-CZ" sz="2300" dirty="0">
                <a:solidFill>
                  <a:prstClr val="black"/>
                </a:solidFill>
              </a:rPr>
              <a:t>návštěvníků se světem vědy a práce formou </a:t>
            </a:r>
            <a:r>
              <a:rPr lang="cs-CZ" altLang="cs-CZ" sz="2300" dirty="0" smtClean="0">
                <a:solidFill>
                  <a:prstClr val="black"/>
                </a:solidFill>
              </a:rPr>
              <a:t>her</a:t>
            </a:r>
            <a:endParaRPr lang="cs-CZ" altLang="cs-CZ" sz="23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vyhodnocování </a:t>
            </a:r>
            <a:r>
              <a:rPr lang="cs-CZ" altLang="cs-CZ" sz="2300" dirty="0">
                <a:solidFill>
                  <a:prstClr val="black"/>
                </a:solidFill>
              </a:rPr>
              <a:t>osobnostních a pracovních dispozic návštěvníků v dlouhodobém </a:t>
            </a:r>
            <a:r>
              <a:rPr lang="cs-CZ" altLang="cs-CZ" sz="2300" dirty="0" smtClean="0">
                <a:solidFill>
                  <a:prstClr val="black"/>
                </a:solidFill>
              </a:rPr>
              <a:t>horizontu</a:t>
            </a:r>
            <a:endParaRPr lang="cs-CZ" altLang="cs-CZ" sz="23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sledování </a:t>
            </a:r>
            <a:r>
              <a:rPr lang="cs-CZ" altLang="cs-CZ" sz="2300" dirty="0">
                <a:solidFill>
                  <a:prstClr val="black"/>
                </a:solidFill>
              </a:rPr>
              <a:t>aktuálních profesních trendů a jejich využívání v pracovním </a:t>
            </a:r>
            <a:r>
              <a:rPr lang="cs-CZ" altLang="cs-CZ" sz="2300" dirty="0" smtClean="0">
                <a:solidFill>
                  <a:prstClr val="black"/>
                </a:solidFill>
              </a:rPr>
              <a:t>poradenství</a:t>
            </a:r>
            <a:endParaRPr lang="cs-CZ" altLang="cs-CZ" sz="23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dirty="0" smtClean="0">
                <a:solidFill>
                  <a:prstClr val="black"/>
                </a:solidFill>
              </a:rPr>
              <a:t>prezentaci </a:t>
            </a:r>
            <a:r>
              <a:rPr lang="cs-CZ" altLang="cs-CZ" sz="2300" dirty="0">
                <a:solidFill>
                  <a:prstClr val="black"/>
                </a:solidFill>
              </a:rPr>
              <a:t>úspěšných národních trendů ve službách, obchodu a průmyslu ČR </a:t>
            </a:r>
            <a:endParaRPr lang="cs-CZ" altLang="cs-CZ" sz="23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Centrum gen může pomáhat KAP u 49 specifikovaných potřeb z 91 </a:t>
            </a:r>
            <a:endParaRPr lang="cs-CZ" altLang="cs-CZ" sz="23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400" dirty="0">
              <a:solidFill>
                <a:prstClr val="black"/>
              </a:solidFill>
            </a:endParaRPr>
          </a:p>
        </p:txBody>
      </p:sp>
      <p:pic>
        <p:nvPicPr>
          <p:cNvPr id="29699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71563"/>
            <a:ext cx="9144000" cy="12049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Můžeme podpořit vaše školy v inkluzi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9144000" cy="4724400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naše speciální školy jsou připraveny podpořit učitele MŠ a ZŠ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36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 </a:t>
            </a:r>
            <a:endParaRPr lang="cs-CZ" altLang="cs-CZ" sz="2400" dirty="0">
              <a:solidFill>
                <a:prstClr val="black"/>
              </a:solidFill>
            </a:endParaRPr>
          </a:p>
        </p:txBody>
      </p:sp>
      <p:pic>
        <p:nvPicPr>
          <p:cNvPr id="30723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2589213"/>
            <a:ext cx="62499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950" y="3192463"/>
            <a:ext cx="6249988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4418013"/>
            <a:ext cx="6249988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713" y="5153025"/>
            <a:ext cx="624522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288" y="1214438"/>
            <a:ext cx="8320087" cy="919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inkluzi se připravujeme společně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76475"/>
            <a:ext cx="9144000" cy="4581525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rozvoj kompetencí pedagogů běžných škol </a:t>
            </a:r>
            <a:endParaRPr lang="cs-CZ" altLang="cs-CZ" sz="1400" i="1" dirty="0">
              <a:solidFill>
                <a:prstClr val="black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400" i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formou sdílejících KS pracovníků speciálních a běžných škol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pedagogy, asistenty pedagoga a vychovatele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t</a:t>
            </a:r>
            <a:r>
              <a:rPr lang="cs-CZ" altLang="cs-CZ" dirty="0">
                <a:solidFill>
                  <a:prstClr val="black"/>
                </a:solidFill>
              </a:rPr>
              <a:t>e</a:t>
            </a:r>
            <a:r>
              <a:rPr lang="cs-CZ" altLang="cs-CZ" dirty="0" smtClean="0">
                <a:solidFill>
                  <a:prstClr val="black"/>
                </a:solidFill>
              </a:rPr>
              <a:t>matické členění dle jednotlivých SVP </a:t>
            </a:r>
            <a:r>
              <a:rPr lang="cs-CZ" altLang="cs-CZ" sz="2000" dirty="0" smtClean="0">
                <a:solidFill>
                  <a:prstClr val="black"/>
                </a:solidFill>
              </a:rPr>
              <a:t>(ADHD, SPU atd.)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14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workshopy zaměřenými na: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syndrom vyhoření, psychohygienu a zvládání stresu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asertivitu při jednání a vedení diskuzí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přípravu a vedení inovativních metod výuky</a:t>
            </a:r>
            <a:endParaRPr lang="cs-CZ" altLang="cs-CZ" dirty="0">
              <a:solidFill>
                <a:prstClr val="black"/>
              </a:solidFill>
            </a:endParaRPr>
          </a:p>
        </p:txBody>
      </p:sp>
      <p:pic>
        <p:nvPicPr>
          <p:cNvPr id="31747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71563"/>
            <a:ext cx="9144000" cy="12049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Můžeme pomoci s polytechnickou výukou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9144000" cy="4724400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odborné střední školy připravíme pro potřeby základních škol</a:t>
            </a: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36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 </a:t>
            </a:r>
            <a:endParaRPr lang="cs-CZ" altLang="cs-CZ" sz="2400" dirty="0">
              <a:solidFill>
                <a:prstClr val="black"/>
              </a:solidFill>
            </a:endParaRPr>
          </a:p>
        </p:txBody>
      </p:sp>
      <p:pic>
        <p:nvPicPr>
          <p:cNvPr id="32771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2713" y="2636838"/>
            <a:ext cx="653256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713" y="3267075"/>
            <a:ext cx="6532562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2713" y="3952875"/>
            <a:ext cx="6532562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2713" y="5446713"/>
            <a:ext cx="6532562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288" y="1214438"/>
            <a:ext cx="8320087" cy="919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Polytechnická hnízda pro Prahu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276475"/>
            <a:ext cx="9144000" cy="4581525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vybudování sítě dílen na SŠ pro ZŠ</a:t>
            </a:r>
            <a:endParaRPr lang="cs-CZ" altLang="cs-CZ" sz="1400" i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v</a:t>
            </a:r>
            <a:r>
              <a:rPr lang="cs-CZ" altLang="cs-CZ" sz="2800" dirty="0" smtClean="0">
                <a:solidFill>
                  <a:prstClr val="black"/>
                </a:solidFill>
              </a:rPr>
              <a:t>ychází ze stávající nabídky a zkušeností našich aktivních SŠ</a:t>
            </a: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2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vytvoření mapy dílen s pokrytím HMP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zajištění dostupnosti a plošné informovanosti o nabídce</a:t>
            </a: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2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sjednocení nabídky základního rozsahu dílen pro ZŠ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prstClr val="black"/>
                </a:solidFill>
              </a:rPr>
              <a:t>časová dotace, vzorový ŠVP pro PV, jednotná podoba dílen</a:t>
            </a: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2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vzdělávání nejen žáků ale i doprovázejícího učitele </a:t>
            </a:r>
          </a:p>
          <a:p>
            <a:pPr marL="800100" lvl="1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>
                <a:solidFill>
                  <a:prstClr val="black"/>
                </a:solidFill>
              </a:rPr>
              <a:t>v</a:t>
            </a:r>
            <a:r>
              <a:rPr lang="cs-CZ" altLang="cs-CZ" sz="2400" dirty="0" smtClean="0">
                <a:solidFill>
                  <a:prstClr val="black"/>
                </a:solidFill>
              </a:rPr>
              <a:t>ytvoření certifikovaného vzdělávacího kurzu pro DVPP</a:t>
            </a: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  <p:pic>
        <p:nvPicPr>
          <p:cNvPr id="33795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938"/>
            <a:ext cx="9124950" cy="2592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 podpory MAP</a:t>
            </a:r>
            <a: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071563"/>
            <a:ext cx="9144000" cy="11334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Výzvou může být i čtenářská gramotnost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9144000" cy="4724400"/>
          </a:xfrm>
        </p:spPr>
        <p:txBody>
          <a:bodyPr rtlCol="0">
            <a:noAutofit/>
          </a:bodyPr>
          <a:lstStyle/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ZUŠ můžou nabídnout školám více, než péči nadaným</a:t>
            </a:r>
            <a:endParaRPr lang="cs-CZ" altLang="cs-CZ" sz="6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může nabídnout dramatickou výuku  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může nabídnout kvalitní zázemí i pro další předměty ZŠ 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36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pPr algn="l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000" dirty="0">
                <a:solidFill>
                  <a:prstClr val="black"/>
                </a:solidFill>
              </a:rPr>
              <a:t> </a:t>
            </a:r>
            <a:endParaRPr lang="cs-CZ" altLang="cs-CZ" sz="2400" dirty="0">
              <a:solidFill>
                <a:prstClr val="black"/>
              </a:solidFill>
            </a:endParaRPr>
          </a:p>
        </p:txBody>
      </p:sp>
      <p:pic>
        <p:nvPicPr>
          <p:cNvPr id="34819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25" y="3592513"/>
            <a:ext cx="65325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325" y="4232275"/>
            <a:ext cx="653256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325" y="4948238"/>
            <a:ext cx="653256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325" y="5321300"/>
            <a:ext cx="6532563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325" y="6240463"/>
            <a:ext cx="653256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268413"/>
            <a:ext cx="8229600" cy="25209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3716338"/>
            <a:ext cx="8229600" cy="2952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>
                <a:solidFill>
                  <a:schemeClr val="tx2">
                    <a:lumMod val="75000"/>
                  </a:schemeClr>
                </a:solidFill>
              </a:rPr>
              <a:t>Filip Kuchař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filip.kuchar@praha.eu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400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cs-CZ" altLang="cs-CZ" sz="2400" dirty="0">
                <a:solidFill>
                  <a:schemeClr val="tx2">
                    <a:lumMod val="75000"/>
                  </a:schemeClr>
                </a:solidFill>
              </a:rPr>
              <a:t>420 739 044 375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35843" name="Obrázek 3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Obrázek 4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1203325"/>
            <a:ext cx="8856663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projektu </a:t>
            </a: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 podporuje MČ i HMP</a:t>
            </a:r>
            <a:endParaRPr lang="cs-CZ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50" y="2254250"/>
            <a:ext cx="9036050" cy="4603750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= cílem je podpora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MČ při realizaci MAP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12</a:t>
            </a:r>
            <a:r>
              <a:rPr lang="cs-CZ" altLang="cs-CZ" sz="2800" dirty="0">
                <a:solidFill>
                  <a:prstClr val="black"/>
                </a:solidFill>
              </a:rPr>
              <a:t>. 2015 </a:t>
            </a:r>
            <a:r>
              <a:rPr lang="cs-CZ" altLang="cs-CZ" sz="2800" dirty="0" smtClean="0">
                <a:solidFill>
                  <a:prstClr val="black"/>
                </a:solidFill>
              </a:rPr>
              <a:t>setkání </a:t>
            </a:r>
            <a:r>
              <a:rPr lang="cs-CZ" altLang="cs-CZ" sz="2800" dirty="0">
                <a:solidFill>
                  <a:prstClr val="black"/>
                </a:solidFill>
              </a:rPr>
              <a:t>s OŠK MČ k projektu 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02</a:t>
            </a:r>
            <a:r>
              <a:rPr lang="cs-CZ" altLang="cs-CZ" sz="2800" dirty="0">
                <a:solidFill>
                  <a:prstClr val="black"/>
                </a:solidFill>
              </a:rPr>
              <a:t>. 2016 </a:t>
            </a:r>
            <a:r>
              <a:rPr lang="cs-CZ" altLang="cs-CZ" sz="2800" dirty="0" smtClean="0">
                <a:solidFill>
                  <a:prstClr val="black"/>
                </a:solidFill>
              </a:rPr>
              <a:t>setkání </a:t>
            </a:r>
            <a:r>
              <a:rPr lang="cs-CZ" altLang="cs-CZ" sz="2800" dirty="0">
                <a:solidFill>
                  <a:prstClr val="black"/>
                </a:solidFill>
              </a:rPr>
              <a:t>s OŠK MČ k projektu s MŠMT a NIDV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02</a:t>
            </a:r>
            <a:r>
              <a:rPr lang="cs-CZ" altLang="cs-CZ" sz="2800" dirty="0">
                <a:solidFill>
                  <a:prstClr val="black"/>
                </a:solidFill>
              </a:rPr>
              <a:t>. 2016 </a:t>
            </a:r>
            <a:r>
              <a:rPr lang="cs-CZ" altLang="cs-CZ" sz="2800" dirty="0" smtClean="0">
                <a:solidFill>
                  <a:prstClr val="black"/>
                </a:solidFill>
              </a:rPr>
              <a:t>setkání </a:t>
            </a:r>
            <a:r>
              <a:rPr lang="cs-CZ" altLang="cs-CZ" sz="2800" dirty="0">
                <a:solidFill>
                  <a:prstClr val="black"/>
                </a:solidFill>
              </a:rPr>
              <a:t>s radními MČ k projektu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04</a:t>
            </a:r>
            <a:r>
              <a:rPr lang="cs-CZ" altLang="cs-CZ" sz="2800" dirty="0">
                <a:solidFill>
                  <a:prstClr val="black"/>
                </a:solidFill>
              </a:rPr>
              <a:t>. 2016 </a:t>
            </a:r>
            <a:r>
              <a:rPr lang="cs-CZ" altLang="cs-CZ" sz="2800" dirty="0" smtClean="0">
                <a:solidFill>
                  <a:prstClr val="black"/>
                </a:solidFill>
              </a:rPr>
              <a:t>setkání </a:t>
            </a:r>
            <a:r>
              <a:rPr lang="cs-CZ" altLang="cs-CZ" sz="2800" dirty="0">
                <a:solidFill>
                  <a:prstClr val="black"/>
                </a:solidFill>
              </a:rPr>
              <a:t>s radními MČ 1-22 a 23-56 k projektu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08</a:t>
            </a:r>
            <a:r>
              <a:rPr lang="cs-CZ" altLang="cs-CZ" sz="2800" dirty="0">
                <a:solidFill>
                  <a:prstClr val="black"/>
                </a:solidFill>
              </a:rPr>
              <a:t>. 2016 </a:t>
            </a:r>
            <a:r>
              <a:rPr lang="cs-CZ" altLang="cs-CZ" sz="2800" dirty="0" smtClean="0">
                <a:solidFill>
                  <a:prstClr val="black"/>
                </a:solidFill>
              </a:rPr>
              <a:t>setkání </a:t>
            </a:r>
            <a:r>
              <a:rPr lang="cs-CZ" altLang="cs-CZ" sz="2800" dirty="0">
                <a:solidFill>
                  <a:prstClr val="black"/>
                </a:solidFill>
              </a:rPr>
              <a:t>s Realizátory MAP, MŠMT a </a:t>
            </a:r>
            <a:r>
              <a:rPr lang="cs-CZ" altLang="cs-CZ" sz="2800" dirty="0" smtClean="0">
                <a:solidFill>
                  <a:prstClr val="black"/>
                </a:solidFill>
              </a:rPr>
              <a:t>NIDV</a:t>
            </a:r>
            <a:endParaRPr lang="cs-CZ" altLang="cs-CZ" sz="10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10. </a:t>
            </a:r>
            <a:r>
              <a:rPr lang="cs-CZ" altLang="cs-CZ" sz="2800" dirty="0">
                <a:solidFill>
                  <a:schemeClr val="tx1"/>
                </a:solidFill>
              </a:rPr>
              <a:t>2016 </a:t>
            </a:r>
            <a:r>
              <a:rPr lang="cs-CZ" altLang="cs-CZ" sz="2800" dirty="0" smtClean="0">
                <a:solidFill>
                  <a:schemeClr val="tx1"/>
                </a:solidFill>
              </a:rPr>
              <a:t>setkání </a:t>
            </a:r>
            <a:r>
              <a:rPr lang="cs-CZ" altLang="cs-CZ" sz="2800" dirty="0">
                <a:solidFill>
                  <a:schemeClr val="tx1"/>
                </a:solidFill>
              </a:rPr>
              <a:t>s Realizátory MAP, MŠMT a </a:t>
            </a:r>
            <a:r>
              <a:rPr lang="cs-CZ" altLang="cs-CZ" sz="2800" dirty="0" smtClean="0">
                <a:solidFill>
                  <a:schemeClr val="tx1"/>
                </a:solidFill>
              </a:rPr>
              <a:t>NIDV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800" dirty="0" smtClean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01.2017 příprava 4 sousedských setkání MAP Prahy a SČ  </a:t>
            </a:r>
            <a:endParaRPr lang="cs-CZ" alt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800" b="1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  <p:pic>
        <p:nvPicPr>
          <p:cNvPr id="16387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938"/>
            <a:ext cx="9124950" cy="25923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5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Operační programy VVV a PPR </a:t>
            </a:r>
            <a:r>
              <a:rPr lang="cs-CZ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vzdělávání</a:t>
            </a:r>
            <a: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1123950"/>
            <a:ext cx="8391525" cy="889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naše plány je zapotřebí znát zdroje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62175"/>
            <a:ext cx="9144000" cy="4695825"/>
          </a:xfrm>
        </p:spPr>
        <p:txBody>
          <a:bodyPr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cs-CZ" sz="3000" b="1" dirty="0" smtClean="0">
                <a:solidFill>
                  <a:prstClr val="black"/>
                </a:solidFill>
              </a:rPr>
              <a:t>efektivní čerpání vede přes spolupráci a komunikaci  </a:t>
            </a:r>
            <a:endParaRPr lang="cs-CZ" sz="3000" b="1" dirty="0">
              <a:solidFill>
                <a:prstClr val="black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cs-CZ" sz="3000" b="1" dirty="0">
                <a:solidFill>
                  <a:prstClr val="black"/>
                </a:solidFill>
              </a:rPr>
              <a:t>nastavení </a:t>
            </a:r>
            <a:r>
              <a:rPr lang="cs-CZ" sz="3000" b="1" dirty="0" smtClean="0">
                <a:solidFill>
                  <a:prstClr val="black"/>
                </a:solidFill>
              </a:rPr>
              <a:t>výzvy </a:t>
            </a:r>
            <a:r>
              <a:rPr lang="cs-CZ" sz="3000" b="1" dirty="0">
                <a:solidFill>
                  <a:prstClr val="black"/>
                </a:solidFill>
              </a:rPr>
              <a:t>M</a:t>
            </a:r>
            <a:r>
              <a:rPr lang="cs-CZ" sz="3000" b="1" dirty="0" smtClean="0">
                <a:solidFill>
                  <a:prstClr val="black"/>
                </a:solidFill>
              </a:rPr>
              <a:t>AP podporuje systémová </a:t>
            </a:r>
            <a:r>
              <a:rPr lang="cs-CZ" sz="3000" b="1" dirty="0">
                <a:solidFill>
                  <a:prstClr val="black"/>
                </a:solidFill>
              </a:rPr>
              <a:t>řešení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cs-CZ" sz="3000" b="1" dirty="0" smtClean="0">
                <a:solidFill>
                  <a:prstClr val="black"/>
                </a:solidFill>
              </a:rPr>
              <a:t>výzvy OP VVV a OP PPR jsou na sebe a MAP navázány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cs-CZ" sz="1100" b="1" dirty="0">
              <a:solidFill>
                <a:prstClr val="black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cs-CZ" sz="3000" b="1" dirty="0">
                <a:solidFill>
                  <a:schemeClr val="tx2">
                    <a:lumMod val="75000"/>
                  </a:schemeClr>
                </a:solidFill>
              </a:rPr>
              <a:t>k realizaci cílů je zapotřebí koordinovat čerpání: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600" dirty="0">
                <a:solidFill>
                  <a:schemeClr val="tx2">
                    <a:lumMod val="75000"/>
                  </a:schemeClr>
                </a:solidFill>
              </a:rPr>
              <a:t>z </a:t>
            </a:r>
            <a:r>
              <a:rPr lang="cs-CZ" sz="2600" b="1" dirty="0">
                <a:solidFill>
                  <a:schemeClr val="tx2">
                    <a:lumMod val="75000"/>
                  </a:schemeClr>
                </a:solidFill>
              </a:rPr>
              <a:t>OP VVV </a:t>
            </a:r>
            <a:r>
              <a:rPr lang="cs-CZ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výzvy pro školy / výzvy pro zřizovatele / výzvy pro NNO)</a:t>
            </a:r>
            <a:endParaRPr lang="cs-CZ" sz="2600" b="1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600" dirty="0">
                <a:solidFill>
                  <a:schemeClr val="tx2">
                    <a:lumMod val="75000"/>
                  </a:schemeClr>
                </a:solidFill>
              </a:rPr>
              <a:t>z </a:t>
            </a:r>
            <a:r>
              <a:rPr lang="cs-CZ" sz="2600" b="1" dirty="0">
                <a:solidFill>
                  <a:schemeClr val="tx2">
                    <a:lumMod val="75000"/>
                  </a:schemeClr>
                </a:solidFill>
              </a:rPr>
              <a:t>OP PPR  </a:t>
            </a:r>
            <a:r>
              <a:rPr lang="cs-CZ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výzvy pro školy / výzvy pro zřizovatele / výzvy pro NNO)</a:t>
            </a:r>
            <a:endParaRPr lang="cs-CZ" sz="2000" b="1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600" dirty="0">
                <a:solidFill>
                  <a:schemeClr val="tx2">
                    <a:lumMod val="75000"/>
                  </a:schemeClr>
                </a:solidFill>
              </a:rPr>
              <a:t>z </a:t>
            </a:r>
            <a:r>
              <a:rPr lang="cs-CZ" sz="2600" b="1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cs-CZ" sz="2600" b="1" dirty="0" smtClean="0">
                <a:solidFill>
                  <a:schemeClr val="tx2">
                    <a:lumMod val="75000"/>
                  </a:schemeClr>
                </a:solidFill>
              </a:rPr>
              <a:t>AP       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(projekt MAP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/ individuální výzvy na realizaci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MAP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)   </a:t>
            </a:r>
            <a:endParaRPr lang="cs-CZ" sz="2600" dirty="0">
              <a:solidFill>
                <a:schemeClr val="tx2">
                  <a:lumMod val="75000"/>
                </a:schemeClr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600" dirty="0">
                <a:solidFill>
                  <a:schemeClr val="tx2">
                    <a:lumMod val="75000"/>
                  </a:schemeClr>
                </a:solidFill>
              </a:rPr>
              <a:t>z </a:t>
            </a:r>
            <a:r>
              <a:rPr lang="cs-CZ" sz="2600" b="1" dirty="0" smtClean="0">
                <a:solidFill>
                  <a:schemeClr val="tx2">
                    <a:lumMod val="75000"/>
                  </a:schemeClr>
                </a:solidFill>
              </a:rPr>
              <a:t>MČ         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(rozpočtu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/ grantových výzev)</a:t>
            </a:r>
          </a:p>
          <a:p>
            <a:pPr marL="800100" lvl="1" indent="-342900" algn="l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z dalších výzev OP jiných ministerstev nebo grantů soukromých subjektů</a:t>
            </a:r>
            <a:endParaRPr lang="cs-CZ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435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1203325"/>
            <a:ext cx="8391525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MAP má dva finanční zdroje  </a:t>
            </a:r>
            <a:endParaRPr lang="cs-CZ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Podnadpis 2"/>
          <p:cNvSpPr>
            <a:spLocks noGrp="1"/>
          </p:cNvSpPr>
          <p:nvPr>
            <p:ph type="subTitle" idx="1"/>
          </p:nvPr>
        </p:nvSpPr>
        <p:spPr>
          <a:xfrm>
            <a:off x="107950" y="2254250"/>
            <a:ext cx="9036050" cy="46037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000000"/>
                </a:solidFill>
              </a:rPr>
              <a:t>= na financování realizace MAP</a:t>
            </a:r>
          </a:p>
          <a:p>
            <a:pPr algn="l" eaLnBrk="1" hangingPunct="1">
              <a:lnSpc>
                <a:spcPct val="90000"/>
              </a:lnSpc>
            </a:pPr>
            <a:endParaRPr lang="cs-CZ" altLang="cs-CZ" sz="800" smtClean="0">
              <a:solidFill>
                <a:srgbClr val="000000"/>
              </a:solidFill>
            </a:endParaRPr>
          </a:p>
          <a:p>
            <a:pPr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800" smtClean="0">
                <a:solidFill>
                  <a:srgbClr val="000000"/>
                </a:solidFill>
              </a:rPr>
              <a:t>Praha 12 získala prostředky ve výši 3,1 mil. Kč</a:t>
            </a:r>
          </a:p>
          <a:p>
            <a:pPr marL="800100" lvl="1" indent="-34290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400" smtClean="0">
                <a:solidFill>
                  <a:srgbClr val="000000"/>
                </a:solidFill>
              </a:rPr>
              <a:t>příprava dokumentu MAP vč. šetření, analýz a evaluací</a:t>
            </a:r>
          </a:p>
          <a:p>
            <a:pPr marL="800100" lvl="1" indent="-34290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400" smtClean="0">
                <a:solidFill>
                  <a:srgbClr val="000000"/>
                </a:solidFill>
              </a:rPr>
              <a:t>realizace společných setkávání  a zajištění personálních nákladů</a:t>
            </a:r>
          </a:p>
          <a:p>
            <a:pPr marL="800100" lvl="1" indent="-34290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400" smtClean="0">
                <a:solidFill>
                  <a:srgbClr val="000000"/>
                </a:solidFill>
              </a:rPr>
              <a:t>vzdělávání managementu škol a realizátorů MAP</a:t>
            </a:r>
          </a:p>
          <a:p>
            <a:pPr algn="l" eaLnBrk="1" hangingPunct="1">
              <a:lnSpc>
                <a:spcPct val="90000"/>
              </a:lnSpc>
              <a:buFont typeface="Arial" charset="0"/>
              <a:buChar char="•"/>
            </a:pPr>
            <a:endParaRPr lang="cs-CZ" altLang="cs-CZ" sz="2000" smtClean="0">
              <a:solidFill>
                <a:srgbClr val="0000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rgbClr val="000000"/>
                </a:solidFill>
              </a:rPr>
              <a:t>= na financování cílů MAP</a:t>
            </a:r>
          </a:p>
          <a:p>
            <a:pPr algn="l" eaLnBrk="1" hangingPunct="1">
              <a:lnSpc>
                <a:spcPct val="90000"/>
              </a:lnSpc>
            </a:pPr>
            <a:endParaRPr lang="cs-CZ" altLang="cs-CZ" sz="800" smtClean="0">
              <a:solidFill>
                <a:srgbClr val="000000"/>
              </a:solidFill>
            </a:endParaRPr>
          </a:p>
          <a:p>
            <a:pPr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800" smtClean="0">
                <a:solidFill>
                  <a:srgbClr val="000000"/>
                </a:solidFill>
              </a:rPr>
              <a:t>Praha 12 získá prostředky na definované cíle MAP</a:t>
            </a:r>
          </a:p>
          <a:p>
            <a:pPr marL="800100" lvl="1" indent="-342900" algn="l"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altLang="cs-CZ" sz="2400" smtClean="0">
                <a:solidFill>
                  <a:srgbClr val="000000"/>
                </a:solidFill>
              </a:rPr>
              <a:t>předpokládá se realizace 1 nebo 2 systémových projektů</a:t>
            </a:r>
          </a:p>
          <a:p>
            <a:pPr marL="800100" lvl="1" indent="-342900" algn="l" eaLnBrk="1" hangingPunct="1">
              <a:lnSpc>
                <a:spcPct val="90000"/>
              </a:lnSpc>
              <a:buFont typeface="Arial" charset="0"/>
              <a:buChar char="•"/>
            </a:pPr>
            <a:endParaRPr lang="cs-CZ" altLang="cs-CZ" sz="2400" smtClean="0">
              <a:solidFill>
                <a:srgbClr val="000000"/>
              </a:solidFill>
            </a:endParaRPr>
          </a:p>
        </p:txBody>
      </p:sp>
      <p:pic>
        <p:nvPicPr>
          <p:cNvPr id="19459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1203325"/>
            <a:ext cx="8391525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VVV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22488"/>
            <a:ext cx="9144000" cy="4735512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= cílem je podpořit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znalostní kompetence  a personální kapacity škol </a:t>
            </a:r>
            <a:r>
              <a:rPr lang="cs-CZ" altLang="cs-CZ" sz="2800" b="1" dirty="0">
                <a:solidFill>
                  <a:prstClr val="black"/>
                </a:solidFill>
              </a:rPr>
              <a:t>vč.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nejnutnějšího neinvestičního </a:t>
            </a:r>
            <a:r>
              <a:rPr lang="cs-CZ" altLang="cs-CZ" sz="2800" b="1" dirty="0">
                <a:solidFill>
                  <a:prstClr val="black"/>
                </a:solidFill>
              </a:rPr>
              <a:t>vybavení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sz="24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>
                <a:solidFill>
                  <a:schemeClr val="tx1"/>
                </a:solidFill>
              </a:rPr>
              <a:t>Šablony </a:t>
            </a:r>
            <a:r>
              <a:rPr lang="cs-CZ" altLang="cs-CZ" dirty="0" smtClean="0">
                <a:solidFill>
                  <a:schemeClr val="tx1"/>
                </a:solidFill>
              </a:rPr>
              <a:t>I. pro </a:t>
            </a:r>
            <a:r>
              <a:rPr lang="cs-CZ" altLang="cs-CZ" dirty="0">
                <a:solidFill>
                  <a:schemeClr val="tx1"/>
                </a:solidFill>
              </a:rPr>
              <a:t>MŠ a ZŠ </a:t>
            </a:r>
            <a:endParaRPr lang="cs-CZ" altLang="cs-CZ" dirty="0" smtClean="0">
              <a:solidFill>
                <a:schemeClr val="tx1"/>
              </a:solidFill>
            </a:endParaRPr>
          </a:p>
          <a:p>
            <a:pPr marL="800100" lvl="1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p</a:t>
            </a:r>
            <a:r>
              <a:rPr lang="cs-CZ" altLang="cs-CZ" sz="2400" dirty="0" smtClean="0">
                <a:solidFill>
                  <a:schemeClr val="tx1"/>
                </a:solidFill>
              </a:rPr>
              <a:t>odmínkou je vyplnění dotazníku / nikoliv účast v MAP</a:t>
            </a:r>
          </a:p>
          <a:p>
            <a:pPr marL="800100" lvl="1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400" dirty="0" smtClean="0">
                <a:solidFill>
                  <a:schemeClr val="tx1"/>
                </a:solidFill>
              </a:rPr>
              <a:t>Šablony II. a III. budou tvořeny na základě MAP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4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 smtClean="0">
                <a:solidFill>
                  <a:prstClr val="black"/>
                </a:solidFill>
              </a:rPr>
              <a:t>Podpora </a:t>
            </a:r>
            <a:r>
              <a:rPr lang="cs-CZ" altLang="cs-CZ" dirty="0">
                <a:solidFill>
                  <a:prstClr val="black"/>
                </a:solidFill>
              </a:rPr>
              <a:t>žáků se zdravotním </a:t>
            </a:r>
            <a:r>
              <a:rPr lang="cs-CZ" altLang="cs-CZ" dirty="0" smtClean="0">
                <a:solidFill>
                  <a:prstClr val="black"/>
                </a:solidFill>
              </a:rPr>
              <a:t>postižením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400" dirty="0" smtClean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dirty="0">
                <a:solidFill>
                  <a:prstClr val="black"/>
                </a:solidFill>
              </a:rPr>
              <a:t>Budování kapacit </a:t>
            </a:r>
            <a:r>
              <a:rPr lang="cs-CZ" altLang="cs-CZ" dirty="0" smtClean="0">
                <a:solidFill>
                  <a:prstClr val="black"/>
                </a:solidFill>
              </a:rPr>
              <a:t>II </a:t>
            </a:r>
            <a:r>
              <a:rPr lang="cs-CZ" altLang="cs-CZ" sz="2000" dirty="0" smtClean="0">
                <a:solidFill>
                  <a:prstClr val="black"/>
                </a:solidFill>
              </a:rPr>
              <a:t>(03.2017 – 04.2017 pokračování budování kapacit I.)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6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dirty="0" smtClean="0">
                <a:solidFill>
                  <a:schemeClr val="tx2">
                    <a:lumMod val="75000"/>
                  </a:schemeClr>
                </a:solidFill>
              </a:rPr>
              <a:t>Více informací na </a:t>
            </a:r>
            <a:r>
              <a:rPr lang="cs-CZ" altLang="cs-CZ" sz="1800" dirty="0">
                <a:solidFill>
                  <a:schemeClr val="tx2">
                    <a:lumMod val="75000"/>
                  </a:schemeClr>
                </a:solidFill>
              </a:rPr>
              <a:t>http://</a:t>
            </a:r>
            <a:r>
              <a:rPr lang="cs-CZ" altLang="cs-CZ" sz="1800" dirty="0" smtClean="0">
                <a:solidFill>
                  <a:schemeClr val="tx2">
                    <a:lumMod val="75000"/>
                  </a:schemeClr>
                </a:solidFill>
              </a:rPr>
              <a:t>www.msmt.cz/strukturalni-fondy-1/vyzvy-op-vvv </a:t>
            </a:r>
            <a:endParaRPr lang="cs-CZ" altLang="cs-CZ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483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950" y="1203325"/>
            <a:ext cx="8856663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výzvy - Šablony </a:t>
            </a: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MŠ a ZŠ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950" y="2122488"/>
            <a:ext cx="9036050" cy="4619625"/>
          </a:xfrm>
        </p:spPr>
        <p:txBody>
          <a:bodyPr rtlCol="0">
            <a:noAutofit/>
          </a:bodyPr>
          <a:lstStyle/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prstClr val="black"/>
                </a:solidFill>
              </a:rPr>
              <a:t>vyhodnocení </a:t>
            </a:r>
            <a:r>
              <a:rPr lang="cs-CZ" dirty="0">
                <a:solidFill>
                  <a:prstClr val="black"/>
                </a:solidFill>
              </a:rPr>
              <a:t>dotazníku a pokyny k možnostem čerpání ze šablon jsou zpřístupněny v </a:t>
            </a:r>
            <a:r>
              <a:rPr lang="cs-CZ" dirty="0" smtClean="0">
                <a:solidFill>
                  <a:prstClr val="black"/>
                </a:solidFill>
              </a:rPr>
              <a:t>rozhraní:</a:t>
            </a:r>
            <a:endParaRPr lang="cs-CZ" dirty="0">
              <a:solidFill>
                <a:prstClr val="black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prstClr val="black"/>
                </a:solidFill>
              </a:rPr>
              <a:t> </a:t>
            </a:r>
            <a:endParaRPr lang="cs-CZ" dirty="0">
              <a:solidFill>
                <a:prstClr val="black"/>
              </a:solidFill>
              <a:hlinkClick r:id="rId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u="sng" dirty="0">
                <a:solidFill>
                  <a:schemeClr val="tx1"/>
                </a:solidFill>
                <a:hlinkClick r:id="rId2"/>
              </a:rPr>
              <a:t>https://sberdat.uiv.cz/login</a:t>
            </a:r>
            <a:endParaRPr lang="cs-CZ" u="sng" dirty="0">
              <a:solidFill>
                <a:schemeClr val="tx1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u="sng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prstClr val="black"/>
                </a:solidFill>
              </a:rPr>
              <a:t>nutnost </a:t>
            </a:r>
            <a:r>
              <a:rPr lang="cs-CZ" dirty="0">
                <a:solidFill>
                  <a:prstClr val="black"/>
                </a:solidFill>
              </a:rPr>
              <a:t>zvolení 1 šablony rozvíjející nejslabší oblast školy v porovnání s průměrem ČR, která vyplyne z dotazníkového šetření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dirty="0">
              <a:solidFill>
                <a:prstClr val="black"/>
              </a:solidFill>
            </a:endParaRPr>
          </a:p>
        </p:txBody>
      </p:sp>
      <p:pic>
        <p:nvPicPr>
          <p:cNvPr id="21507" name="Obrázek 6" descr="MHMP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Obrázek 7" descr="Logolink_OP_VVV_hor_barva_cz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1203325"/>
            <a:ext cx="8391525" cy="9191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 PPR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122488"/>
            <a:ext cx="9144000" cy="4735512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= cílem je získat finanční zdroje na </a:t>
            </a:r>
            <a:r>
              <a:rPr lang="cs-CZ" altLang="cs-CZ" sz="2800" b="1" dirty="0" smtClean="0">
                <a:solidFill>
                  <a:prstClr val="black"/>
                </a:solidFill>
              </a:rPr>
              <a:t>navýšení kapacit a kvalitnější </a:t>
            </a:r>
            <a:r>
              <a:rPr lang="cs-CZ" altLang="cs-CZ" sz="2800" b="1" dirty="0">
                <a:solidFill>
                  <a:prstClr val="black"/>
                </a:solidFill>
              </a:rPr>
              <a:t>vybavení škol </a:t>
            </a:r>
            <a:endParaRPr lang="cs-CZ" altLang="cs-CZ" sz="12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4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S.C. 4.1.: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č. 22 - </a:t>
            </a:r>
            <a:r>
              <a:rPr lang="cs-CZ" altLang="cs-CZ" sz="2400" dirty="0" smtClean="0">
                <a:solidFill>
                  <a:prstClr val="black"/>
                </a:solidFill>
              </a:rPr>
              <a:t>provoz </a:t>
            </a:r>
            <a:r>
              <a:rPr lang="cs-CZ" altLang="cs-CZ" sz="2400" dirty="0">
                <a:solidFill>
                  <a:prstClr val="black"/>
                </a:solidFill>
              </a:rPr>
              <a:t>zařízení péče o děti </a:t>
            </a:r>
            <a:r>
              <a:rPr lang="cs-CZ" altLang="cs-CZ" sz="2400" dirty="0" smtClean="0">
                <a:solidFill>
                  <a:prstClr val="black"/>
                </a:solidFill>
              </a:rPr>
              <a:t>(dětských skupin) září/2016 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 smtClean="0">
                <a:solidFill>
                  <a:prstClr val="black"/>
                </a:solidFill>
              </a:rPr>
              <a:t>č. 23 </a:t>
            </a:r>
            <a:r>
              <a:rPr lang="cs-CZ" altLang="cs-CZ" sz="2800" dirty="0">
                <a:solidFill>
                  <a:prstClr val="black"/>
                </a:solidFill>
              </a:rPr>
              <a:t>- </a:t>
            </a:r>
            <a:r>
              <a:rPr lang="cs-CZ" altLang="cs-CZ" sz="2400" b="1" dirty="0">
                <a:solidFill>
                  <a:prstClr val="black"/>
                </a:solidFill>
              </a:rPr>
              <a:t>navyšování kapacit v základních školách </a:t>
            </a:r>
            <a:r>
              <a:rPr lang="cs-CZ" altLang="cs-CZ" sz="2400" b="1" dirty="0" smtClean="0">
                <a:solidFill>
                  <a:prstClr val="black"/>
                </a:solidFill>
              </a:rPr>
              <a:t>září/2016 (MAP) </a:t>
            </a:r>
            <a:endParaRPr lang="cs-CZ" altLang="cs-CZ" sz="2400" b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0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dirty="0">
                <a:solidFill>
                  <a:prstClr val="black"/>
                </a:solidFill>
              </a:rPr>
              <a:t>S.C. 4.2.: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č. 20 </a:t>
            </a:r>
            <a:r>
              <a:rPr lang="cs-CZ" altLang="cs-CZ" sz="2400" dirty="0">
                <a:solidFill>
                  <a:prstClr val="black"/>
                </a:solidFill>
              </a:rPr>
              <a:t>- </a:t>
            </a:r>
            <a:r>
              <a:rPr lang="cs-CZ" altLang="cs-CZ" sz="2400" b="1" dirty="0">
                <a:solidFill>
                  <a:prstClr val="black"/>
                </a:solidFill>
              </a:rPr>
              <a:t>modernizace zařízení a </a:t>
            </a:r>
            <a:r>
              <a:rPr lang="cs-CZ" altLang="cs-CZ" sz="2400" b="1" dirty="0" smtClean="0">
                <a:solidFill>
                  <a:prstClr val="black"/>
                </a:solidFill>
              </a:rPr>
              <a:t>vybavení </a:t>
            </a:r>
            <a:r>
              <a:rPr lang="cs-CZ" altLang="cs-CZ" sz="2400" b="1" dirty="0">
                <a:solidFill>
                  <a:prstClr val="black"/>
                </a:solidFill>
              </a:rPr>
              <a:t>škol </a:t>
            </a:r>
            <a:r>
              <a:rPr lang="cs-CZ" altLang="cs-CZ" sz="2400" b="1" dirty="0" smtClean="0">
                <a:solidFill>
                  <a:prstClr val="black"/>
                </a:solidFill>
              </a:rPr>
              <a:t>19.10/2016 (MAP)</a:t>
            </a:r>
            <a:endParaRPr lang="cs-CZ" altLang="cs-CZ" sz="2400" b="1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prstClr val="black"/>
                </a:solidFill>
              </a:rPr>
              <a:t>č. 21 </a:t>
            </a:r>
            <a:r>
              <a:rPr lang="cs-CZ" altLang="cs-CZ" sz="2400" dirty="0">
                <a:solidFill>
                  <a:prstClr val="black"/>
                </a:solidFill>
              </a:rPr>
              <a:t>- posílení inkluze v multikulturní společnosti </a:t>
            </a:r>
            <a:r>
              <a:rPr lang="cs-CZ" altLang="cs-CZ" sz="2400" dirty="0" smtClean="0">
                <a:solidFill>
                  <a:prstClr val="black"/>
                </a:solidFill>
              </a:rPr>
              <a:t>19.10/2016</a:t>
            </a: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0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dirty="0">
                <a:solidFill>
                  <a:schemeClr val="tx2">
                    <a:lumMod val="75000"/>
                  </a:schemeClr>
                </a:solidFill>
              </a:rPr>
              <a:t>Více informací </a:t>
            </a:r>
            <a:r>
              <a:rPr lang="cs-CZ" altLang="cs-CZ" sz="1800" dirty="0" smtClean="0">
                <a:solidFill>
                  <a:schemeClr val="tx2">
                    <a:lumMod val="75000"/>
                  </a:schemeClr>
                </a:solidFill>
              </a:rPr>
              <a:t>na 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http://</a:t>
            </a:r>
            <a:r>
              <a:rPr lang="cs-CZ" sz="1800" dirty="0" smtClean="0">
                <a:solidFill>
                  <a:schemeClr val="tx2">
                    <a:lumMod val="75000"/>
                  </a:schemeClr>
                </a:solidFill>
              </a:rPr>
              <a:t>www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. http://penizeproprahu.cz/vyzvy/</a:t>
            </a:r>
            <a:endParaRPr lang="cs-CZ" altLang="cs-CZ" sz="2800" dirty="0">
              <a:solidFill>
                <a:prstClr val="black"/>
              </a:solidFill>
            </a:endParaRPr>
          </a:p>
          <a:p>
            <a:pPr marL="342900" indent="-342900"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2800" dirty="0">
              <a:solidFill>
                <a:prstClr val="black"/>
              </a:solidFill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 dirty="0">
              <a:solidFill>
                <a:prstClr val="black"/>
              </a:solidFill>
            </a:endParaRPr>
          </a:p>
        </p:txBody>
      </p:sp>
      <p:pic>
        <p:nvPicPr>
          <p:cNvPr id="22531" name="Obrázek 6" descr="MHM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8575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Obrázek 7" descr="Logolink_OP_VVV_hor_barva_cz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357938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4272</TotalTime>
  <Words>952</Words>
  <Application>Microsoft Office PowerPoint</Application>
  <PresentationFormat>On-screen Show (4:3)</PresentationFormat>
  <Paragraphs>181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Snímek 1</vt:lpstr>
      <vt:lpstr>Rozvoj podpory MAP </vt:lpstr>
      <vt:lpstr>Z projektu KAP podporuje MČ i HMP</vt:lpstr>
      <vt:lpstr>Operační programy VVV a PPR  pro vzdělávání </vt:lpstr>
      <vt:lpstr>Pro naše plány je zapotřebí znát zdroje</vt:lpstr>
      <vt:lpstr>Projekt MAP má dva finanční zdroje  </vt:lpstr>
      <vt:lpstr>OP VVV</vt:lpstr>
      <vt:lpstr>Podmínky výzvy - Šablony pro MŠ a ZŠ </vt:lpstr>
      <vt:lpstr>OP PPR</vt:lpstr>
      <vt:lpstr>Snímek 10</vt:lpstr>
      <vt:lpstr>Výzvy z dalších zdrojů</vt:lpstr>
      <vt:lpstr>Projektové záměry HMP ke zkvalitnění vzdělávání</vt:lpstr>
      <vt:lpstr>Mapa otevřených škol</vt:lpstr>
      <vt:lpstr>Digitalizace pražského vzdělávání</vt:lpstr>
      <vt:lpstr>Centrum GEN</vt:lpstr>
      <vt:lpstr>Můžeme podpořit vaše školy v inkluzi</vt:lpstr>
      <vt:lpstr>Na inkluzi se připravujeme společně</vt:lpstr>
      <vt:lpstr>Můžeme pomoci s polytechnickou výukou</vt:lpstr>
      <vt:lpstr>Polytechnická hnízda pro Prahu</vt:lpstr>
      <vt:lpstr>Výzvou může být i čtenářská gramotnost</vt:lpstr>
      <vt:lpstr>  Děkuji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vzdělávání v hl. m. Praze</dc:title>
  <dc:creator>PC</dc:creator>
  <cp:lastModifiedBy>lokal</cp:lastModifiedBy>
  <cp:revision>316</cp:revision>
  <dcterms:created xsi:type="dcterms:W3CDTF">2016-05-18T07:33:12Z</dcterms:created>
  <dcterms:modified xsi:type="dcterms:W3CDTF">2016-12-08T09:52:02Z</dcterms:modified>
</cp:coreProperties>
</file>