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sldIdLst>
    <p:sldId id="256" r:id="rId2"/>
    <p:sldId id="257" r:id="rId3"/>
    <p:sldId id="259" r:id="rId4"/>
    <p:sldId id="258" r:id="rId5"/>
    <p:sldId id="260" r:id="rId6"/>
    <p:sldId id="268" r:id="rId7"/>
    <p:sldId id="262" r:id="rId8"/>
    <p:sldId id="263" r:id="rId9"/>
    <p:sldId id="264" r:id="rId10"/>
    <p:sldId id="272" r:id="rId11"/>
    <p:sldId id="267" r:id="rId12"/>
    <p:sldId id="271" r:id="rId13"/>
    <p:sldId id="269" r:id="rId14"/>
    <p:sldId id="273" r:id="rId15"/>
    <p:sldId id="270" r:id="rId16"/>
    <p:sldId id="265" r:id="rId17"/>
    <p:sldId id="266" r:id="rId18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56" autoAdjust="0"/>
    <p:restoredTop sz="94660"/>
  </p:normalViewPr>
  <p:slideViewPr>
    <p:cSldViewPr snapToGrid="0">
      <p:cViewPr>
        <p:scale>
          <a:sx n="81" d="100"/>
          <a:sy n="81" d="100"/>
        </p:scale>
        <p:origin x="-90" y="-5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762000"/>
            <a:ext cx="9142413" cy="53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9271000" y="762000"/>
            <a:ext cx="2924175" cy="533400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/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73135-4F4D-4E85-8F47-788C5BDC2A84}" type="datetimeFigureOut">
              <a:rPr lang="en-US"/>
              <a:pPr>
                <a:defRPr/>
              </a:pPr>
              <a:t>10/31/2017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60D18-3C49-492F-8518-17A601B033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75A6A-743C-4F6E-BB59-4CE2ADE61029}" type="datetimeFigureOut">
              <a:rPr lang="en-US"/>
              <a:pPr>
                <a:defRPr/>
              </a:pPr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CB300-66C1-45C8-8A1B-8C5D1EFF2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D5D78-EF15-481E-B95E-BA4DABF66B47}" type="datetimeFigureOut">
              <a:rPr lang="en-US"/>
              <a:pPr>
                <a:defRPr/>
              </a:pPr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57CBA-8391-4818-956F-D303EB781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00DFE-57CD-4F29-9A15-357228DE60BE}" type="datetimeFigureOut">
              <a:rPr lang="en-US"/>
              <a:pPr>
                <a:defRPr/>
              </a:pPr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785F7-8077-437F-B0A2-4BCD33FC8C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/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39E4B-1D24-40E6-97BF-A34EBA3BF183}" type="datetimeFigureOut">
              <a:rPr lang="en-US"/>
              <a:pPr>
                <a:defRPr/>
              </a:pPr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7071C-75D9-47F1-8093-DC4B42E9E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EDD53-5F4D-45D4-9CB5-8EDA90D05C32}" type="datetimeFigureOut">
              <a:rPr lang="en-US"/>
              <a:pPr>
                <a:defRPr/>
              </a:pPr>
              <a:t>10/31/2017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BD7D0-9554-4329-B6CD-7C9B85D6C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9802B-B9CE-4E74-8C0B-E35DF911C495}" type="datetimeFigureOut">
              <a:rPr lang="en-US"/>
              <a:pPr>
                <a:defRPr/>
              </a:pPr>
              <a:t>10/31/2017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2879D-0B90-4AF8-848C-CE9C0EEF9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8F02D-D226-4CBA-B891-9A77A98AA00B}" type="datetimeFigureOut">
              <a:rPr lang="en-US"/>
              <a:pPr>
                <a:defRPr/>
              </a:pPr>
              <a:t>10/31/2017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C110E-3A4E-4EFA-A262-AFF320BD7F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36E85-1F53-40ED-BF31-ECD5A2C5FB72}" type="datetimeFigureOut">
              <a:rPr lang="en-US"/>
              <a:pPr>
                <a:defRPr/>
              </a:pPr>
              <a:t>10/31/2017</a:t>
            </a:fld>
            <a:endParaRPr lang="en-US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DCE18-6ED9-4E44-9886-25140FB12D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/>
          <a:lstStyle>
            <a:lvl1pPr>
              <a:defRPr sz="3200" b="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5637F-403D-493C-85FB-03EF0E027DD7}" type="datetimeFigureOut">
              <a:rPr lang="en-US"/>
              <a:pPr>
                <a:defRPr/>
              </a:pPr>
              <a:t>10/31/2017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28804-CDBC-4A47-99CF-A2304635D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/>
          <a:lstStyle>
            <a:lvl1pPr>
              <a:defRPr sz="32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rtlCol="0" anchor="t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3B5E4-D6F9-4310-8A9D-F79292D4BECC}" type="datetimeFigureOut">
              <a:rPr lang="en-US"/>
              <a:pPr>
                <a:defRPr/>
              </a:pPr>
              <a:t>10/31/2017</a:t>
            </a:fld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8850" y="6356350"/>
            <a:ext cx="59118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98DEC-1F2D-4CDB-80D7-E7F872747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58825"/>
            <a:ext cx="3443288" cy="5330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13" y="1123950"/>
            <a:ext cx="2947987" cy="4600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763" y="758825"/>
            <a:ext cx="384175" cy="5330825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68738" y="863600"/>
            <a:ext cx="73152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193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A8D9BB-5A5E-4C4F-9C28-0600F3A86975}" type="datetimeFigureOut">
              <a:rPr lang="en-US"/>
              <a:pPr>
                <a:defRPr/>
              </a:pPr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8738" y="6356350"/>
            <a:ext cx="5911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663" y="6356350"/>
            <a:ext cx="1530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 dirty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314896-8A1E-4CE1-A410-54396581F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1" r:id="rId2"/>
    <p:sldLayoutId id="2147483850" r:id="rId3"/>
    <p:sldLayoutId id="2147483849" r:id="rId4"/>
    <p:sldLayoutId id="2147483848" r:id="rId5"/>
    <p:sldLayoutId id="2147483847" r:id="rId6"/>
    <p:sldLayoutId id="2147483853" r:id="rId7"/>
    <p:sldLayoutId id="2147483846" r:id="rId8"/>
    <p:sldLayoutId id="2147483854" r:id="rId9"/>
    <p:sldLayoutId id="2147483845" r:id="rId10"/>
    <p:sldLayoutId id="2147483844" r:id="rId11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 spc="-60">
          <a:solidFill>
            <a:srgbClr val="FFFFFF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orbel" pitchFamily="34" charset="0"/>
        </a:defRPr>
      </a:lvl9pPr>
    </p:titleStyle>
    <p:bodyStyle>
      <a:lvl1pPr marL="182563" indent="-182563" algn="l" rtl="0" fontAlgn="base">
        <a:lnSpc>
          <a:spcPct val="90000"/>
        </a:lnSpc>
        <a:spcBef>
          <a:spcPts val="12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182563" algn="l" rtl="0" fontAlgn="base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182563" algn="l" rtl="0" fontAlgn="base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182563" algn="l" rtl="0" fontAlgn="base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182563" algn="l" rtl="0" fontAlgn="base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069975" y="1298575"/>
            <a:ext cx="7315200" cy="32543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b="1"/>
              <a:t>Žákovský parlament</a:t>
            </a:r>
          </a:p>
        </p:txBody>
      </p:sp>
      <p:sp>
        <p:nvSpPr>
          <p:cNvPr id="3" name="Subtítulo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100138" y="4670425"/>
            <a:ext cx="7315200" cy="914400"/>
          </a:xfrm>
        </p:spPr>
        <p:txBody>
          <a:bodyPr/>
          <a:lstStyle/>
          <a:p>
            <a:r>
              <a:rPr lang="cs-CZ" b="1">
                <a:solidFill>
                  <a:srgbClr val="D9F1F6"/>
                </a:solidFill>
                <a:latin typeface="Arial" charset="0"/>
              </a:rPr>
              <a:t>Vypracovali: </a:t>
            </a:r>
            <a:r>
              <a:rPr lang="cs-CZ" b="1">
                <a:solidFill>
                  <a:srgbClr val="D9F1F6"/>
                </a:solidFill>
              </a:rPr>
              <a:t>V</a:t>
            </a:r>
            <a:r>
              <a:rPr lang="cs-CZ" b="1">
                <a:solidFill>
                  <a:srgbClr val="D9F1F6"/>
                </a:solidFill>
                <a:latin typeface="Arial" charset="0"/>
              </a:rPr>
              <a:t>ojtěch</a:t>
            </a:r>
            <a:r>
              <a:rPr lang="cs-CZ" b="1">
                <a:solidFill>
                  <a:srgbClr val="D9F1F6"/>
                </a:solidFill>
              </a:rPr>
              <a:t> Halík, A</a:t>
            </a:r>
            <a:r>
              <a:rPr lang="cs-CZ" b="1">
                <a:solidFill>
                  <a:srgbClr val="D9F1F6"/>
                </a:solidFill>
                <a:latin typeface="Arial" charset="0"/>
              </a:rPr>
              <a:t>nna</a:t>
            </a:r>
            <a:r>
              <a:rPr lang="cs-CZ" b="1">
                <a:solidFill>
                  <a:srgbClr val="D9F1F6"/>
                </a:solidFill>
              </a:rPr>
              <a:t> Adámková</a:t>
            </a:r>
            <a:r>
              <a:rPr lang="cs-CZ" b="1">
                <a:solidFill>
                  <a:srgbClr val="D9F1F6"/>
                </a:solidFill>
                <a:latin typeface="Arial" charset="0"/>
              </a:rPr>
              <a:t>, IX.A</a:t>
            </a:r>
          </a:p>
          <a:p>
            <a:r>
              <a:rPr lang="cs-CZ" b="1">
                <a:solidFill>
                  <a:srgbClr val="D9F1F6"/>
                </a:solidFill>
              </a:rPr>
              <a:t>ZŠ a MŠ K Dolům v Praze 12</a:t>
            </a:r>
          </a:p>
        </p:txBody>
      </p:sp>
      <p:pic>
        <p:nvPicPr>
          <p:cNvPr id="13315" name="Imagem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0138" y="1298575"/>
            <a:ext cx="23812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2B1D2FC-A3E8-4D20-8F29-6BECF5F0C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Akce školní družiny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0BD517D-FC1D-459D-BD51-F27EF1C58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458" y="874643"/>
            <a:ext cx="7315200" cy="1881810"/>
          </a:xfrm>
        </p:spPr>
        <p:txBody>
          <a:bodyPr/>
          <a:lstStyle/>
          <a:p>
            <a:r>
              <a:rPr lang="cs-CZ" sz="2200" b="1" dirty="0"/>
              <a:t>Den matek v ŠD</a:t>
            </a:r>
          </a:p>
          <a:p>
            <a:r>
              <a:rPr lang="cs-CZ" sz="2200" b="1" dirty="0"/>
              <a:t>Rej Čarodějnic</a:t>
            </a:r>
          </a:p>
          <a:p>
            <a:r>
              <a:rPr lang="cs-CZ" sz="2200" b="1" dirty="0"/>
              <a:t>Loučení se zimou</a:t>
            </a:r>
          </a:p>
          <a:p>
            <a:endParaRPr lang="cs-CZ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CA71EE8C-6952-4C15-A915-492576880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640" y="2954821"/>
            <a:ext cx="3692938" cy="276970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FABA9ABE-BCC3-4422-B380-2E2EB3875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018" y="716889"/>
            <a:ext cx="3372640" cy="252948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262D52C-8E11-45DC-B1ED-3528CCD93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5837" y="3509962"/>
            <a:ext cx="3366977" cy="25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88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b="1"/>
              <a:t>Naučná přednáška </a:t>
            </a:r>
            <a:br>
              <a:rPr lang="cs-CZ" b="1"/>
            </a:br>
            <a:r>
              <a:rPr lang="cs-CZ" b="1"/>
              <a:t>z ornitologie</a:t>
            </a:r>
          </a:p>
        </p:txBody>
      </p:sp>
      <p:pic>
        <p:nvPicPr>
          <p:cNvPr id="22530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1550" y="2084526"/>
            <a:ext cx="6086475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670799" y="2084526"/>
            <a:ext cx="3197225" cy="2398712"/>
          </a:xfrm>
        </p:spPr>
      </p:pic>
      <p:pic>
        <p:nvPicPr>
          <p:cNvPr id="2253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70800" y="3745051"/>
            <a:ext cx="3197225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A323741B-DA37-4B4A-AB9F-D4CD98B52364}"/>
              </a:ext>
            </a:extLst>
          </p:cNvPr>
          <p:cNvSpPr txBox="1"/>
          <p:nvPr/>
        </p:nvSpPr>
        <p:spPr>
          <a:xfrm>
            <a:off x="3962400" y="1038820"/>
            <a:ext cx="6785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200" b="1" dirty="0">
                <a:latin typeface="+mj-lt"/>
              </a:rPr>
              <a:t>Odborné přednášky k učebním předmětům</a:t>
            </a:r>
          </a:p>
        </p:txBody>
      </p:sp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53507AD-0DAC-4845-B825-67599C658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Mikulášská pro děti MŠ a první stupeň ZŠ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07EB76D7-8BAD-4489-B1EC-2B19BF04F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5690" y="1134164"/>
            <a:ext cx="6103915" cy="4580145"/>
          </a:xfrm>
        </p:spPr>
      </p:pic>
    </p:spTree>
    <p:extLst>
      <p:ext uri="{BB962C8B-B14F-4D97-AF65-F5344CB8AC3E}">
        <p14:creationId xmlns:p14="http://schemas.microsoft.com/office/powerpoint/2010/main" val="1596568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/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b="1"/>
              <a:t>Vánoční jarmark</a:t>
            </a:r>
          </a:p>
        </p:txBody>
      </p:sp>
      <p:pic>
        <p:nvPicPr>
          <p:cNvPr id="23554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465997" y="1577630"/>
            <a:ext cx="3305265" cy="2479722"/>
          </a:xfrm>
        </p:spPr>
      </p:pic>
      <p:pic>
        <p:nvPicPr>
          <p:cNvPr id="23555" name="Imagem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997" y="3401529"/>
            <a:ext cx="3096853" cy="2322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Imagem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62850" y="1577630"/>
            <a:ext cx="3111542" cy="414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A190C96E-5AC5-438E-B9B1-FF0CB99CBE9E}"/>
              </a:ext>
            </a:extLst>
          </p:cNvPr>
          <p:cNvSpPr txBox="1"/>
          <p:nvPr/>
        </p:nvSpPr>
        <p:spPr>
          <a:xfrm>
            <a:off x="3975652" y="662609"/>
            <a:ext cx="69573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200" b="1" dirty="0">
                <a:latin typeface="+mj-lt"/>
              </a:rPr>
              <a:t>Tradiční akce spojená s prodejem výrobků</a:t>
            </a:r>
          </a:p>
        </p:txBody>
      </p:sp>
    </p:spTree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9ED6ED-D48A-4DB9-87F7-49D4A11A2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Velikonoční jarmark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649B6878-336A-437D-821E-EE4FE74A1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1396" y="737541"/>
            <a:ext cx="3572034" cy="5373392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EFCCAD5-9DC9-424A-A0AB-5587A8A62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443" y="738094"/>
            <a:ext cx="4622409" cy="307280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2BDFE648-DFBE-476E-B360-1DB1220B8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443" y="3038124"/>
            <a:ext cx="4622409" cy="307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33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/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b="1"/>
              <a:t>Oslava </a:t>
            </a:r>
            <a:br>
              <a:rPr lang="cs-CZ" b="1"/>
            </a:br>
            <a:r>
              <a:rPr lang="cs-CZ" b="1"/>
              <a:t>130. výročí založení školy</a:t>
            </a:r>
          </a:p>
        </p:txBody>
      </p:sp>
      <p:pic>
        <p:nvPicPr>
          <p:cNvPr id="24578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111625" y="769938"/>
            <a:ext cx="6953250" cy="5214937"/>
          </a:xfrm>
        </p:spPr>
      </p:pic>
    </p:spTree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/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b="1"/>
              <a:t>Školní časopis</a:t>
            </a:r>
          </a:p>
        </p:txBody>
      </p:sp>
      <p:sp>
        <p:nvSpPr>
          <p:cNvPr id="25602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2400" b="1" dirty="0" smtClean="0"/>
          </a:p>
          <a:p>
            <a:endParaRPr lang="cs-CZ" sz="2400" b="1" dirty="0" smtClean="0"/>
          </a:p>
          <a:p>
            <a:endParaRPr lang="cs-CZ" sz="2400" b="1" dirty="0" smtClean="0"/>
          </a:p>
          <a:p>
            <a:r>
              <a:rPr lang="cs-CZ" sz="2400" b="1" dirty="0" smtClean="0"/>
              <a:t>Články </a:t>
            </a:r>
            <a:r>
              <a:rPr lang="cs-CZ" sz="2400" b="1" dirty="0"/>
              <a:t>o dění ve škole</a:t>
            </a:r>
          </a:p>
          <a:p>
            <a:r>
              <a:rPr lang="cs-CZ" sz="2400" b="1" dirty="0"/>
              <a:t>Zprávy z akcí školy</a:t>
            </a:r>
          </a:p>
          <a:p>
            <a:r>
              <a:rPr lang="cs-CZ" sz="2400" b="1" dirty="0"/>
              <a:t>Kvízy, hádanky, křížovky</a:t>
            </a:r>
          </a:p>
          <a:p>
            <a:r>
              <a:rPr lang="cs-CZ" sz="2400" b="1" dirty="0"/>
              <a:t>Do časopisu může přispět každý</a:t>
            </a:r>
          </a:p>
          <a:p>
            <a:r>
              <a:rPr lang="cs-CZ" sz="2400" b="1" dirty="0" smtClean="0"/>
              <a:t>Samostatná </a:t>
            </a:r>
            <a:r>
              <a:rPr lang="cs-CZ" sz="2400" b="1" dirty="0"/>
              <a:t>e-mailová adresa</a:t>
            </a:r>
          </a:p>
          <a:p>
            <a:r>
              <a:rPr lang="cs-CZ" sz="2400" b="1" dirty="0"/>
              <a:t>K vidění na stránkách školy,</a:t>
            </a:r>
          </a:p>
          <a:p>
            <a:pPr marL="0" indent="0">
              <a:buNone/>
            </a:pPr>
            <a:r>
              <a:rPr lang="cs-CZ" sz="2400" b="1" dirty="0"/>
              <a:t>    v rubrice ČASOPIS</a:t>
            </a:r>
          </a:p>
          <a:p>
            <a:endParaRPr lang="cs-CZ" sz="2400" b="1" dirty="0"/>
          </a:p>
          <a:p>
            <a:endParaRPr lang="cs-CZ" sz="2400" b="1" dirty="0"/>
          </a:p>
          <a:p>
            <a:pPr>
              <a:buFont typeface="Wingdings 2" pitchFamily="18" charset="2"/>
              <a:buNone/>
            </a:pPr>
            <a:endParaRPr lang="cs-CZ" sz="2400" b="1" dirty="0"/>
          </a:p>
          <a:p>
            <a:pPr>
              <a:buFont typeface="Wingdings 2" pitchFamily="18" charset="2"/>
              <a:buNone/>
            </a:pPr>
            <a:endParaRPr lang="cs-CZ" sz="2400" b="1" dirty="0"/>
          </a:p>
        </p:txBody>
      </p:sp>
      <p:pic>
        <p:nvPicPr>
          <p:cNvPr id="25604" name="Picture 4" descr="20171009_1253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09647" y="1590259"/>
            <a:ext cx="2259392" cy="3012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/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b="1"/>
              <a:t>Fórum udržitelného rozvoje</a:t>
            </a:r>
            <a:br>
              <a:rPr lang="cs-CZ" b="1"/>
            </a:br>
            <a:r>
              <a:rPr lang="cs-CZ" b="1"/>
              <a:t>Prahy 12</a:t>
            </a:r>
          </a:p>
        </p:txBody>
      </p:sp>
      <p:sp>
        <p:nvSpPr>
          <p:cNvPr id="3" name="Espaço Reservado para Conteúdo 2">
            <a:extLst/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Účast již </a:t>
            </a:r>
            <a:r>
              <a:rPr lang="cs-CZ" sz="2400" b="1" dirty="0"/>
              <a:t>třetím rokem</a:t>
            </a:r>
          </a:p>
          <a:p>
            <a:r>
              <a:rPr lang="cs-CZ" sz="2400" b="1" dirty="0"/>
              <a:t>Zájmy stolu mladých </a:t>
            </a:r>
          </a:p>
          <a:p>
            <a:pPr>
              <a:buFont typeface="Wingdings 2" pitchFamily="18" charset="2"/>
              <a:buNone/>
            </a:pPr>
            <a:r>
              <a:rPr lang="cs-CZ" sz="2400" b="1" dirty="0"/>
              <a:t>v předních příčkách priorit </a:t>
            </a:r>
          </a:p>
          <a:p>
            <a:pPr>
              <a:buFont typeface="Wingdings 2" pitchFamily="18" charset="2"/>
              <a:buNone/>
            </a:pPr>
            <a:r>
              <a:rPr lang="cs-CZ" sz="2400" b="1" dirty="0"/>
              <a:t>městské části Praha 12</a:t>
            </a:r>
          </a:p>
          <a:p>
            <a:r>
              <a:rPr lang="cs-CZ" sz="2400" b="1" dirty="0"/>
              <a:t>Zápisy z Fóra udržitelného </a:t>
            </a:r>
          </a:p>
          <a:p>
            <a:pPr>
              <a:buFont typeface="Wingdings 2" pitchFamily="18" charset="2"/>
              <a:buNone/>
            </a:pPr>
            <a:r>
              <a:rPr lang="cs-CZ" sz="2400" b="1" dirty="0"/>
              <a:t>rozvoje Prahy 12</a:t>
            </a:r>
          </a:p>
        </p:txBody>
      </p:sp>
      <p:pic>
        <p:nvPicPr>
          <p:cNvPr id="26627" name="Imagem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31138" y="1289050"/>
            <a:ext cx="3440112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/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b="1"/>
              <a:t>Zástupci žákovského parlamentu</a:t>
            </a:r>
          </a:p>
        </p:txBody>
      </p:sp>
      <p:sp>
        <p:nvSpPr>
          <p:cNvPr id="3" name="Espaço Reservado para Conteúdo 2">
            <a:extLst/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Ing. Hana Míčková, Bc. Kateřina Michálková</a:t>
            </a:r>
          </a:p>
          <a:p>
            <a:pPr lvl="1"/>
            <a:r>
              <a:rPr lang="cs-CZ" sz="2400" b="1" dirty="0"/>
              <a:t>Zastupují učitelský sbor</a:t>
            </a:r>
          </a:p>
          <a:p>
            <a:r>
              <a:rPr lang="cs-CZ" sz="2400" b="1" dirty="0"/>
              <a:t>Dva vybraní žáci z každé třídy </a:t>
            </a:r>
          </a:p>
          <a:p>
            <a:pPr lvl="1"/>
            <a:r>
              <a:rPr lang="cs-CZ" sz="2400" b="1" dirty="0"/>
              <a:t>Zastupují svou třídu – zpravidla předseda a místopředseda</a:t>
            </a:r>
          </a:p>
          <a:p>
            <a:pPr>
              <a:buFont typeface="Wingdings 2" pitchFamily="18" charset="2"/>
              <a:buNone/>
            </a:pPr>
            <a:endParaRPr lang="cs-CZ" sz="2400" b="1" dirty="0"/>
          </a:p>
        </p:txBody>
      </p:sp>
    </p:spTree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/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b="1"/>
              <a:t>Jak to funguje?</a:t>
            </a:r>
          </a:p>
        </p:txBody>
      </p:sp>
      <p:sp>
        <p:nvSpPr>
          <p:cNvPr id="15362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Scházíme se zpravidla jednou za dva týdny</a:t>
            </a:r>
          </a:p>
          <a:p>
            <a:pPr lvl="1">
              <a:buFont typeface="Wingdings 2" pitchFamily="18" charset="2"/>
              <a:buNone/>
            </a:pPr>
            <a:r>
              <a:rPr lang="cs-CZ" sz="2400" b="1" dirty="0"/>
              <a:t>- zabýváme se řešením podnětů a proseb žáků školy</a:t>
            </a:r>
          </a:p>
          <a:p>
            <a:r>
              <a:rPr lang="cs-CZ" sz="2400" b="1" dirty="0"/>
              <a:t>Předání informací na třídnických hodinách</a:t>
            </a:r>
          </a:p>
          <a:p>
            <a:r>
              <a:rPr lang="cs-CZ" sz="2400" b="1" dirty="0"/>
              <a:t>Zapojení všech do chodu školy</a:t>
            </a:r>
          </a:p>
          <a:p>
            <a:pPr lvl="1">
              <a:buFont typeface="Wingdings 2" pitchFamily="18" charset="2"/>
              <a:buNone/>
            </a:pPr>
            <a:r>
              <a:rPr lang="cs-CZ" sz="2400" b="1" dirty="0"/>
              <a:t>- možnost realizace nápadů žáků</a:t>
            </a:r>
          </a:p>
        </p:txBody>
      </p:sp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/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b="1" dirty="0" smtClean="0"/>
              <a:t>Akce </a:t>
            </a:r>
            <a:r>
              <a:rPr lang="cs-CZ" b="1" dirty="0"/>
              <a:t>školy, </a:t>
            </a:r>
            <a:br>
              <a:rPr lang="cs-CZ" b="1" dirty="0"/>
            </a:br>
            <a:r>
              <a:rPr lang="cs-CZ" b="1" dirty="0"/>
              <a:t>na kterých se parlament aktivně podílí</a:t>
            </a:r>
          </a:p>
        </p:txBody>
      </p:sp>
      <p:sp>
        <p:nvSpPr>
          <p:cNvPr id="16386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>
                <a:latin typeface="+mj-lt"/>
              </a:rPr>
              <a:t>Program Den Země </a:t>
            </a:r>
          </a:p>
          <a:p>
            <a:r>
              <a:rPr lang="cs-CZ" sz="2400" b="1" dirty="0">
                <a:latin typeface="+mj-lt"/>
              </a:rPr>
              <a:t>Fialový den</a:t>
            </a:r>
          </a:p>
          <a:p>
            <a:r>
              <a:rPr lang="cs-CZ" sz="2400" b="1" dirty="0">
                <a:latin typeface="+mj-lt"/>
              </a:rPr>
              <a:t>Pruhovaný den</a:t>
            </a:r>
          </a:p>
          <a:p>
            <a:r>
              <a:rPr lang="cs-CZ" sz="2400" b="1" dirty="0">
                <a:latin typeface="+mj-lt"/>
              </a:rPr>
              <a:t>Edison</a:t>
            </a:r>
          </a:p>
          <a:p>
            <a:r>
              <a:rPr lang="cs-CZ" sz="2400" b="1" dirty="0">
                <a:latin typeface="+mj-lt"/>
              </a:rPr>
              <a:t>Ze Mě My</a:t>
            </a:r>
          </a:p>
          <a:p>
            <a:r>
              <a:rPr lang="cs-CZ" sz="2400" b="1" dirty="0">
                <a:latin typeface="+mj-lt"/>
              </a:rPr>
              <a:t>Imatrikulace prvňáčků</a:t>
            </a:r>
          </a:p>
          <a:p>
            <a:r>
              <a:rPr lang="cs-CZ" sz="2400" b="1" dirty="0">
                <a:latin typeface="+mj-lt"/>
              </a:rPr>
              <a:t>Naučné prezentace z různých oborů, například z ornitologie, historie</a:t>
            </a:r>
          </a:p>
          <a:p>
            <a:r>
              <a:rPr lang="cs-CZ" sz="2400" b="1" dirty="0">
                <a:latin typeface="+mj-lt"/>
              </a:rPr>
              <a:t>Mikulášská pro děti MŠ, Vánoční </a:t>
            </a:r>
            <a:r>
              <a:rPr lang="cs-CZ" sz="2400" b="1" dirty="0" smtClean="0">
                <a:latin typeface="+mj-lt"/>
              </a:rPr>
              <a:t>a Velikonoční jarmark</a:t>
            </a:r>
            <a:endParaRPr lang="cs-CZ" sz="2400" b="1" dirty="0">
              <a:latin typeface="+mj-lt"/>
            </a:endParaRPr>
          </a:p>
          <a:p>
            <a:r>
              <a:rPr lang="cs-CZ" sz="2400" b="1" dirty="0">
                <a:latin typeface="+mj-lt"/>
              </a:rPr>
              <a:t>Dort k oslavě 130. výročí naší školy</a:t>
            </a:r>
          </a:p>
        </p:txBody>
      </p:sp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/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b="1"/>
              <a:t>Den Země</a:t>
            </a:r>
          </a:p>
        </p:txBody>
      </p:sp>
      <p:pic>
        <p:nvPicPr>
          <p:cNvPr id="17410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70783" y="1820270"/>
            <a:ext cx="5419104" cy="4063281"/>
          </a:xfr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58A5095F-95FB-4425-8C00-0C4995586369}"/>
              </a:ext>
            </a:extLst>
          </p:cNvPr>
          <p:cNvSpPr txBox="1"/>
          <p:nvPr/>
        </p:nvSpPr>
        <p:spPr>
          <a:xfrm>
            <a:off x="3723861" y="1123950"/>
            <a:ext cx="70756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Zkrášlení okolí školy sázením rostlin</a:t>
            </a:r>
          </a:p>
        </p:txBody>
      </p:sp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b="1"/>
              <a:t>Fialový den</a:t>
            </a:r>
          </a:p>
        </p:txBody>
      </p:sp>
      <p:pic>
        <p:nvPicPr>
          <p:cNvPr id="1843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108173" y="1989003"/>
            <a:ext cx="5439741" cy="4082357"/>
          </a:xfr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1EAF63E8-E87F-41F0-B835-1C1BF5D4435D}"/>
              </a:ext>
            </a:extLst>
          </p:cNvPr>
          <p:cNvSpPr txBox="1"/>
          <p:nvPr/>
        </p:nvSpPr>
        <p:spPr>
          <a:xfrm>
            <a:off x="4002157" y="1123950"/>
            <a:ext cx="69043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200" b="1" dirty="0">
                <a:latin typeface="+mj-lt"/>
              </a:rPr>
              <a:t>Vyjádření podpory autistům</a:t>
            </a:r>
          </a:p>
        </p:txBody>
      </p:sp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/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b="1" dirty="0"/>
              <a:t>Edison</a:t>
            </a:r>
          </a:p>
        </p:txBody>
      </p:sp>
      <p:pic>
        <p:nvPicPr>
          <p:cNvPr id="19458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4170" y="3724934"/>
            <a:ext cx="3162423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70741" y="3724934"/>
            <a:ext cx="3140243" cy="235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864170" y="1803895"/>
            <a:ext cx="6151079" cy="2069828"/>
          </a:xfrm>
        </p:spPr>
      </p:pic>
      <p:pic>
        <p:nvPicPr>
          <p:cNvPr id="19461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58397" y="1777151"/>
            <a:ext cx="1652587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FBA2094E-6003-49A1-A568-753D5D9557C5}"/>
              </a:ext>
            </a:extLst>
          </p:cNvPr>
          <p:cNvSpPr txBox="1"/>
          <p:nvPr/>
        </p:nvSpPr>
        <p:spPr>
          <a:xfrm>
            <a:off x="3631096" y="616551"/>
            <a:ext cx="72754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200" b="1" dirty="0">
                <a:latin typeface="+mj-lt"/>
              </a:rPr>
              <a:t>Projekt studentské </a:t>
            </a:r>
            <a:r>
              <a:rPr lang="cs-CZ" sz="2200" b="1" dirty="0" smtClean="0">
                <a:latin typeface="+mj-lt"/>
              </a:rPr>
              <a:t>agentury </a:t>
            </a:r>
            <a:r>
              <a:rPr lang="cs-CZ" sz="2200" b="1" dirty="0">
                <a:latin typeface="+mj-lt"/>
              </a:rPr>
              <a:t>AISEC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200" b="1" dirty="0">
                <a:latin typeface="+mj-lt"/>
              </a:rPr>
              <a:t>Týdenní návštěva zahraničních studentů zahrnující naučné přednášky a doprovodný program</a:t>
            </a:r>
          </a:p>
        </p:txBody>
      </p:sp>
    </p:spTree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/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b="1"/>
              <a:t>Ze Mě My</a:t>
            </a:r>
          </a:p>
        </p:txBody>
      </p:sp>
      <p:pic>
        <p:nvPicPr>
          <p:cNvPr id="20482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5734" y="4159584"/>
            <a:ext cx="2686831" cy="2015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4582" y="1987856"/>
            <a:ext cx="2672724" cy="200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140614" y="1954403"/>
            <a:ext cx="2659029" cy="1993351"/>
          </a:xfrm>
        </p:spPr>
      </p:pic>
      <p:pic>
        <p:nvPicPr>
          <p:cNvPr id="20485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29462" y="4193080"/>
            <a:ext cx="2659029" cy="1993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3D5BE95F-51D5-4BC9-BD2C-D8EFAEA17963}"/>
              </a:ext>
            </a:extLst>
          </p:cNvPr>
          <p:cNvSpPr txBox="1"/>
          <p:nvPr/>
        </p:nvSpPr>
        <p:spPr>
          <a:xfrm>
            <a:off x="3829878" y="940904"/>
            <a:ext cx="7262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200" b="1" dirty="0">
                <a:latin typeface="+mj-lt"/>
              </a:rPr>
              <a:t>Projektový den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200" b="1" dirty="0">
                <a:latin typeface="+mj-lt"/>
              </a:rPr>
              <a:t>Propojení kultur ve světě</a:t>
            </a:r>
          </a:p>
        </p:txBody>
      </p:sp>
    </p:spTree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/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b="1"/>
              <a:t>Imatrikulace prvňáčků</a:t>
            </a:r>
          </a:p>
        </p:txBody>
      </p:sp>
      <p:pic>
        <p:nvPicPr>
          <p:cNvPr id="2150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62810" y="3914078"/>
            <a:ext cx="3025076" cy="204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51658" y="1858992"/>
            <a:ext cx="3025076" cy="201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34939" y="3906980"/>
            <a:ext cx="3031166" cy="205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7144724" y="1854510"/>
            <a:ext cx="3031167" cy="2020778"/>
          </a:xfr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422E7BC6-B199-41CE-A4FF-F15ED6EE4445}"/>
              </a:ext>
            </a:extLst>
          </p:cNvPr>
          <p:cNvSpPr txBox="1"/>
          <p:nvPr/>
        </p:nvSpPr>
        <p:spPr>
          <a:xfrm>
            <a:off x="3526335" y="800784"/>
            <a:ext cx="7867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200" b="1" dirty="0">
                <a:latin typeface="+mj-lt"/>
              </a:rPr>
              <a:t>Tradiční akce ZŠ a MŠ K Dolům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200" b="1" dirty="0">
                <a:latin typeface="+mj-lt"/>
              </a:rPr>
              <a:t>Uvítámí budoucích prvňáčků na konci školního roku</a:t>
            </a:r>
          </a:p>
        </p:txBody>
      </p:sp>
    </p:spTree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Quadro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TM03457475[[fn=Quadro]]</Template>
  <TotalTime>247</TotalTime>
  <Words>276</Words>
  <Application>Microsoft Office PowerPoint</Application>
  <PresentationFormat>Vlastní</PresentationFormat>
  <Paragraphs>68</Paragraphs>
  <Slides>17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Quadro</vt:lpstr>
      <vt:lpstr>Žákovský parlament</vt:lpstr>
      <vt:lpstr>Zástupci žákovského parlamentu</vt:lpstr>
      <vt:lpstr>Jak to funguje?</vt:lpstr>
      <vt:lpstr>Akce školy,  na kterých se parlament aktivně podílí</vt:lpstr>
      <vt:lpstr>Den Země</vt:lpstr>
      <vt:lpstr>Fialový den</vt:lpstr>
      <vt:lpstr>Edison</vt:lpstr>
      <vt:lpstr>Ze Mě My</vt:lpstr>
      <vt:lpstr>Imatrikulace prvňáčků</vt:lpstr>
      <vt:lpstr>Akce školní družiny</vt:lpstr>
      <vt:lpstr>Naučná přednáška  z ornitologie</vt:lpstr>
      <vt:lpstr>Mikulášská pro děti MŠ a první stupeň ZŠ</vt:lpstr>
      <vt:lpstr>Vánoční jarmark</vt:lpstr>
      <vt:lpstr>Velikonoční jarmark</vt:lpstr>
      <vt:lpstr>Oslava  130. výročí založení školy</vt:lpstr>
      <vt:lpstr>Školní časopis</vt:lpstr>
      <vt:lpstr>Fórum udržitelného rozvoje Prahy 12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Žákovský parlament</dc:title>
  <dc:creator>Anna Adámková</dc:creator>
  <cp:lastModifiedBy>Hejnová Jana (Praha 12)</cp:lastModifiedBy>
  <cp:revision>30</cp:revision>
  <dcterms:created xsi:type="dcterms:W3CDTF">2017-10-08T16:32:10Z</dcterms:created>
  <dcterms:modified xsi:type="dcterms:W3CDTF">2017-10-31T10:57:25Z</dcterms:modified>
</cp:coreProperties>
</file>