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7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0EE366-6452-41B3-8A36-581907F1EDB8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25BA9CA-8C2F-41CB-9C51-B267D7A5C7A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0EE366-6452-41B3-8A36-581907F1EDB8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BA9CA-8C2F-41CB-9C51-B267D7A5C7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60EE366-6452-41B3-8A36-581907F1EDB8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25BA9CA-8C2F-41CB-9C51-B267D7A5C7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0EE366-6452-41B3-8A36-581907F1EDB8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BA9CA-8C2F-41CB-9C51-B267D7A5C7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0EE366-6452-41B3-8A36-581907F1EDB8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25BA9CA-8C2F-41CB-9C51-B267D7A5C7A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0EE366-6452-41B3-8A36-581907F1EDB8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BA9CA-8C2F-41CB-9C51-B267D7A5C7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0EE366-6452-41B3-8A36-581907F1EDB8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BA9CA-8C2F-41CB-9C51-B267D7A5C7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0EE366-6452-41B3-8A36-581907F1EDB8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BA9CA-8C2F-41CB-9C51-B267D7A5C7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0EE366-6452-41B3-8A36-581907F1EDB8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BA9CA-8C2F-41CB-9C51-B267D7A5C7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0EE366-6452-41B3-8A36-581907F1EDB8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BA9CA-8C2F-41CB-9C51-B267D7A5C7A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0EE366-6452-41B3-8A36-581907F1EDB8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5BA9CA-8C2F-41CB-9C51-B267D7A5C7A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60EE366-6452-41B3-8A36-581907F1EDB8}" type="datetimeFigureOut">
              <a:rPr lang="cs-CZ" smtClean="0"/>
              <a:t>21.10.2017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25BA9CA-8C2F-41CB-9C51-B267D7A5C7A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omic Sans MS" pitchFamily="66" charset="0"/>
              </a:rPr>
              <a:t>Základní škola </a:t>
            </a:r>
            <a:r>
              <a:rPr lang="cs-CZ" dirty="0" err="1" smtClean="0">
                <a:latin typeface="Comic Sans MS" pitchFamily="66" charset="0"/>
              </a:rPr>
              <a:t>zárubova</a:t>
            </a:r>
            <a:r>
              <a:rPr lang="cs-CZ" dirty="0" smtClean="0">
                <a:latin typeface="Comic Sans MS" pitchFamily="66" charset="0"/>
              </a:rPr>
              <a:t> </a:t>
            </a:r>
            <a:br>
              <a:rPr lang="cs-CZ" dirty="0" smtClean="0">
                <a:latin typeface="Comic Sans MS" pitchFamily="66" charset="0"/>
              </a:rPr>
            </a:br>
            <a:r>
              <a:rPr lang="cs-CZ" dirty="0" smtClean="0">
                <a:latin typeface="Comic Sans MS" pitchFamily="66" charset="0"/>
              </a:rPr>
              <a:t>v </a:t>
            </a:r>
            <a:r>
              <a:rPr lang="cs-CZ" dirty="0" err="1" smtClean="0">
                <a:latin typeface="Comic Sans MS" pitchFamily="66" charset="0"/>
              </a:rPr>
              <a:t>praze</a:t>
            </a:r>
            <a:r>
              <a:rPr lang="cs-CZ" dirty="0" smtClean="0">
                <a:latin typeface="Comic Sans MS" pitchFamily="66" charset="0"/>
              </a:rPr>
              <a:t> 12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19872" y="4509120"/>
            <a:ext cx="5114778" cy="1101248"/>
          </a:xfrm>
        </p:spPr>
        <p:txBody>
          <a:bodyPr>
            <a:noAutofit/>
          </a:bodyPr>
          <a:lstStyle/>
          <a:p>
            <a:pPr algn="ctr"/>
            <a:r>
              <a:rPr lang="cs-CZ" sz="3500" dirty="0" smtClean="0">
                <a:latin typeface="Segoe Script" pitchFamily="34" charset="0"/>
              </a:rPr>
              <a:t>Žákovský parlament</a:t>
            </a:r>
            <a:endParaRPr lang="cs-CZ" sz="3500" dirty="0">
              <a:latin typeface="Segoe Scrip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72420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Segoe Script" pitchFamily="34" charset="0"/>
              </a:rPr>
              <a:t>To byla jen malá ukázka naší práce.</a:t>
            </a:r>
            <a:endParaRPr lang="cs-CZ" dirty="0">
              <a:latin typeface="Segoe Scrip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Comic Sans MS" pitchFamily="66" charset="0"/>
              </a:rPr>
              <a:t>Činnost </a:t>
            </a:r>
            <a:br>
              <a:rPr lang="cs-CZ" dirty="0" smtClean="0">
                <a:latin typeface="Comic Sans MS" pitchFamily="66" charset="0"/>
              </a:rPr>
            </a:br>
            <a:r>
              <a:rPr lang="cs-CZ" dirty="0" smtClean="0">
                <a:latin typeface="Comic Sans MS" pitchFamily="66" charset="0"/>
              </a:rPr>
              <a:t>školního parlamentu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>
                <a:latin typeface="Comic Sans MS" pitchFamily="66" charset="0"/>
              </a:rPr>
              <a:t>zapojení žáků do života školy</a:t>
            </a:r>
          </a:p>
          <a:p>
            <a:pPr algn="just"/>
            <a:r>
              <a:rPr lang="cs-CZ" dirty="0" smtClean="0">
                <a:latin typeface="Comic Sans MS" pitchFamily="66" charset="0"/>
              </a:rPr>
              <a:t>učení žáků lepším komunikačním dovednostem mezi sebou, ve vztahu k vyučujícím a všem dospělým</a:t>
            </a:r>
          </a:p>
          <a:p>
            <a:pPr algn="just"/>
            <a:r>
              <a:rPr lang="cs-CZ" dirty="0" smtClean="0">
                <a:latin typeface="Comic Sans MS" pitchFamily="66" charset="0"/>
              </a:rPr>
              <a:t>spolupodílení se na dodržování pravidel školy</a:t>
            </a:r>
          </a:p>
          <a:p>
            <a:pPr algn="just"/>
            <a:r>
              <a:rPr lang="cs-CZ" dirty="0" smtClean="0">
                <a:latin typeface="Comic Sans MS" pitchFamily="66" charset="0"/>
              </a:rPr>
              <a:t>vytvoření zázemí pro vyslovení názorů a námětů žáků týkajících se života školy</a:t>
            </a:r>
          </a:p>
          <a:p>
            <a:pPr algn="just"/>
            <a:r>
              <a:rPr lang="cs-CZ" dirty="0" smtClean="0">
                <a:latin typeface="Comic Sans MS" pitchFamily="66" charset="0"/>
              </a:rPr>
              <a:t>připomínky a náměty ke zlepšení chodu školy a jejího okolí, řešení problémů vzniklých během školního roku</a:t>
            </a:r>
          </a:p>
          <a:p>
            <a:pPr algn="just"/>
            <a:r>
              <a:rPr lang="cs-CZ" dirty="0" smtClean="0">
                <a:latin typeface="Comic Sans MS" pitchFamily="66" charset="0"/>
              </a:rPr>
              <a:t>organizace školních akcí, soutěží,...</a:t>
            </a:r>
          </a:p>
          <a:p>
            <a:pPr algn="just"/>
            <a:r>
              <a:rPr lang="cs-CZ" dirty="0" smtClean="0">
                <a:latin typeface="Comic Sans MS" pitchFamily="66" charset="0"/>
              </a:rPr>
              <a:t> seznámení žáků s plánovanými akcemi na další měsíc</a:t>
            </a:r>
          </a:p>
          <a:p>
            <a:pPr algn="just"/>
            <a:r>
              <a:rPr lang="cs-CZ" dirty="0" smtClean="0">
                <a:latin typeface="Comic Sans MS" pitchFamily="66" charset="0"/>
              </a:rPr>
              <a:t>spolupráce </a:t>
            </a:r>
            <a:r>
              <a:rPr lang="cs-CZ" dirty="0" smtClean="0">
                <a:latin typeface="Comic Sans MS" pitchFamily="66" charset="0"/>
              </a:rPr>
              <a:t>se školní jídelnou, s vyučujícími, …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Comic Sans MS" pitchFamily="66" charset="0"/>
              </a:rPr>
              <a:t>Kdo </a:t>
            </a:r>
            <a:r>
              <a:rPr lang="cs-CZ" smtClean="0">
                <a:latin typeface="Comic Sans MS" pitchFamily="66" charset="0"/>
              </a:rPr>
              <a:t>tvoří náš</a:t>
            </a:r>
            <a:r>
              <a:rPr lang="cs-CZ" dirty="0" smtClean="0">
                <a:latin typeface="Comic Sans MS" pitchFamily="66" charset="0"/>
              </a:rPr>
              <a:t/>
            </a:r>
            <a:br>
              <a:rPr lang="cs-CZ" dirty="0" smtClean="0">
                <a:latin typeface="Comic Sans MS" pitchFamily="66" charset="0"/>
              </a:rPr>
            </a:br>
            <a:r>
              <a:rPr lang="cs-CZ" dirty="0" smtClean="0">
                <a:latin typeface="Comic Sans MS" pitchFamily="66" charset="0"/>
              </a:rPr>
              <a:t>žákovský parlament?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>
                <a:latin typeface="Segoe Script" pitchFamily="34" charset="0"/>
                <a:ea typeface="Segoe UI" pitchFamily="34" charset="0"/>
                <a:cs typeface="Segoe UI" pitchFamily="34" charset="0"/>
              </a:rPr>
              <a:t>2 </a:t>
            </a:r>
            <a:r>
              <a:rPr lang="cs-CZ" dirty="0" smtClean="0">
                <a:latin typeface="Segoe Script" pitchFamily="34" charset="0"/>
                <a:ea typeface="Segoe UI" pitchFamily="34" charset="0"/>
                <a:cs typeface="Segoe UI" pitchFamily="34" charset="0"/>
              </a:rPr>
              <a:t>zástupci </a:t>
            </a:r>
            <a:r>
              <a:rPr lang="cs-CZ" dirty="0" smtClean="0">
                <a:latin typeface="Segoe Script" pitchFamily="34" charset="0"/>
                <a:ea typeface="Segoe UI" pitchFamily="34" charset="0"/>
                <a:cs typeface="Segoe UI" pitchFamily="34" charset="0"/>
              </a:rPr>
              <a:t>ze 4. </a:t>
            </a:r>
            <a:r>
              <a:rPr lang="cs-CZ" dirty="0" smtClean="0">
                <a:latin typeface="Segoe Script" pitchFamily="34" charset="0"/>
                <a:ea typeface="Segoe UI" pitchFamily="34" charset="0"/>
                <a:cs typeface="Segoe UI" pitchFamily="34" charset="0"/>
              </a:rPr>
              <a:t>až 9. tříd</a:t>
            </a:r>
          </a:p>
          <a:p>
            <a:pPr algn="just"/>
            <a:r>
              <a:rPr lang="cs-CZ" dirty="0" smtClean="0">
                <a:latin typeface="Segoe Script" pitchFamily="34" charset="0"/>
                <a:ea typeface="Segoe UI" pitchFamily="34" charset="0"/>
                <a:cs typeface="Segoe UI" pitchFamily="34" charset="0"/>
              </a:rPr>
              <a:t>zástupci si mezi sebou volí předsedu </a:t>
            </a:r>
            <a:r>
              <a:rPr lang="cs-CZ" dirty="0" smtClean="0">
                <a:latin typeface="Segoe Script" pitchFamily="34" charset="0"/>
                <a:ea typeface="Segoe UI" pitchFamily="34" charset="0"/>
                <a:cs typeface="Segoe UI" pitchFamily="34" charset="0"/>
              </a:rPr>
              <a:t>ŽP</a:t>
            </a:r>
            <a:endParaRPr lang="cs-CZ" dirty="0" smtClean="0">
              <a:latin typeface="Segoe Script" pitchFamily="34" charset="0"/>
              <a:ea typeface="Segoe UI" pitchFamily="34" charset="0"/>
              <a:cs typeface="Segoe UI" pitchFamily="34" charset="0"/>
            </a:endParaRPr>
          </a:p>
          <a:p>
            <a:pPr algn="just"/>
            <a:r>
              <a:rPr lang="cs-CZ" b="1" u="sng" dirty="0" smtClean="0">
                <a:latin typeface="Segoe Script" pitchFamily="34" charset="0"/>
                <a:ea typeface="Segoe UI" pitchFamily="34" charset="0"/>
                <a:cs typeface="Segoe UI" pitchFamily="34" charset="0"/>
              </a:rPr>
              <a:t>Zasedání parlamentu:</a:t>
            </a:r>
            <a:r>
              <a:rPr lang="cs-CZ" b="1" dirty="0" smtClean="0">
                <a:latin typeface="Segoe Script" pitchFamily="34" charset="0"/>
                <a:ea typeface="Segoe UI" pitchFamily="34" charset="0"/>
                <a:cs typeface="Segoe UI" pitchFamily="34" charset="0"/>
              </a:rPr>
              <a:t> </a:t>
            </a:r>
          </a:p>
          <a:p>
            <a:pPr algn="just"/>
            <a:r>
              <a:rPr lang="cs-CZ" dirty="0" smtClean="0">
                <a:latin typeface="Segoe Script" pitchFamily="34" charset="0"/>
                <a:ea typeface="Segoe UI" pitchFamily="34" charset="0"/>
                <a:cs typeface="Segoe UI" pitchFamily="34" charset="0"/>
              </a:rPr>
              <a:t>1x měsíčně, </a:t>
            </a:r>
            <a:r>
              <a:rPr lang="cs-CZ" dirty="0" smtClean="0">
                <a:latin typeface="Segoe Script" pitchFamily="34" charset="0"/>
                <a:ea typeface="Segoe UI" pitchFamily="34" charset="0"/>
                <a:cs typeface="Segoe UI" pitchFamily="34" charset="0"/>
              </a:rPr>
              <a:t>případně dle potřeby, o jeho konání jsou žáci předem informováni</a:t>
            </a:r>
          </a:p>
          <a:p>
            <a:pPr algn="just"/>
            <a:r>
              <a:rPr lang="cs-CZ" dirty="0" smtClean="0">
                <a:latin typeface="Segoe Script" pitchFamily="34" charset="0"/>
                <a:ea typeface="Segoe UI" pitchFamily="34" charset="0"/>
                <a:cs typeface="Segoe UI" pitchFamily="34" charset="0"/>
              </a:rPr>
              <a:t>řídí předseda a koordinuje je člen pedagogického sboru</a:t>
            </a:r>
          </a:p>
          <a:p>
            <a:pPr algn="just"/>
            <a:r>
              <a:rPr lang="cs-CZ" dirty="0" smtClean="0">
                <a:latin typeface="Segoe Script" pitchFamily="34" charset="0"/>
                <a:ea typeface="Segoe UI" pitchFamily="34" charset="0"/>
                <a:cs typeface="Segoe UI" pitchFamily="34" charset="0"/>
              </a:rPr>
              <a:t>účastní se alespoň jeden zástupce za třídu</a:t>
            </a:r>
          </a:p>
          <a:p>
            <a:pPr algn="just"/>
            <a:r>
              <a:rPr lang="cs-CZ" dirty="0" smtClean="0">
                <a:latin typeface="Segoe Script" pitchFamily="34" charset="0"/>
                <a:ea typeface="Segoe UI" pitchFamily="34" charset="0"/>
                <a:cs typeface="Segoe UI" pitchFamily="34" charset="0"/>
              </a:rPr>
              <a:t>jsou dokumentována zápisem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omic Sans MS" pitchFamily="66" charset="0"/>
              </a:rPr>
              <a:t>Projekt adopce na dálku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7239000" cy="3602800"/>
          </a:xfrm>
        </p:spPr>
        <p:txBody>
          <a:bodyPr/>
          <a:lstStyle/>
          <a:p>
            <a:pPr algn="just"/>
            <a:r>
              <a:rPr lang="cs-CZ" dirty="0" smtClean="0">
                <a:latin typeface="Comic Sans MS" pitchFamily="66" charset="0"/>
              </a:rPr>
              <a:t>Podpora indického chlapce</a:t>
            </a:r>
          </a:p>
          <a:p>
            <a:pPr algn="just"/>
            <a:r>
              <a:rPr lang="cs-CZ" dirty="0" smtClean="0">
                <a:latin typeface="Comic Sans MS" pitchFamily="66" charset="0"/>
              </a:rPr>
              <a:t>Pravidelná korespondence v anglickém jazyce</a:t>
            </a:r>
          </a:p>
          <a:p>
            <a:pPr algn="just"/>
            <a:r>
              <a:rPr lang="cs-CZ" dirty="0" smtClean="0">
                <a:latin typeface="Comic Sans MS" pitchFamily="66" charset="0"/>
              </a:rPr>
              <a:t>Výběr a posílání dárků</a:t>
            </a:r>
            <a:endParaRPr lang="cs-CZ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omic Sans MS" pitchFamily="66" charset="0"/>
              </a:rPr>
              <a:t>Organizace dětského dne</a:t>
            </a:r>
            <a:endParaRPr lang="cs-CZ" dirty="0">
              <a:latin typeface="Comic Sans MS" pitchFamily="66" charset="0"/>
            </a:endParaRPr>
          </a:p>
        </p:txBody>
      </p:sp>
      <p:pic>
        <p:nvPicPr>
          <p:cNvPr id="4097" name="Picture 1" descr="C:\Users\lucie\Desktop\fotky lenovo\IMG_20170601_104114.jpg"/>
          <p:cNvPicPr preferRelativeResize="0"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3218" r="9066"/>
          <a:stretch>
            <a:fillRect/>
          </a:stretch>
        </p:blipFill>
        <p:spPr bwMode="auto">
          <a:xfrm>
            <a:off x="323528" y="1340768"/>
            <a:ext cx="4986989" cy="3612138"/>
          </a:xfrm>
          <a:prstGeom prst="rect">
            <a:avLst/>
          </a:prstGeom>
          <a:noFill/>
        </p:spPr>
      </p:pic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134989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Comic Sans MS" pitchFamily="66" charset="0"/>
              </a:rPr>
              <a:t>Adopce klokana v Pražské ZOO</a:t>
            </a:r>
            <a:br>
              <a:rPr lang="cs-CZ" dirty="0" smtClean="0">
                <a:latin typeface="Comic Sans MS" pitchFamily="66" charset="0"/>
              </a:rPr>
            </a:br>
            <a:r>
              <a:rPr lang="cs-CZ" dirty="0" smtClean="0">
                <a:latin typeface="Comic Sans MS" pitchFamily="66" charset="0"/>
              </a:rPr>
              <a:t>Klokan </a:t>
            </a:r>
            <a:r>
              <a:rPr lang="cs-CZ" dirty="0" err="1" smtClean="0">
                <a:latin typeface="Comic Sans MS" pitchFamily="66" charset="0"/>
              </a:rPr>
              <a:t>Bennettův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2567278" cy="3025686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>
                <a:latin typeface="Comic Sans MS" pitchFamily="66" charset="0"/>
              </a:rPr>
              <a:t>Žáci na zasedání ŽP nejprve podali za každou třídu návrh zvířete k adopci. Na základě užšího výběru se konaly dvoukolové volby, kdy vyhrál doslova pouze „o </a:t>
            </a:r>
            <a:r>
              <a:rPr lang="cs-CZ" dirty="0" err="1" smtClean="0">
                <a:latin typeface="Comic Sans MS" pitchFamily="66" charset="0"/>
              </a:rPr>
              <a:t>klokanku</a:t>
            </a:r>
            <a:r>
              <a:rPr lang="cs-CZ" dirty="0" smtClean="0">
                <a:latin typeface="Comic Sans MS" pitchFamily="66" charset="0"/>
              </a:rPr>
              <a:t>“ náš klokánek, a porazil tak favorizovanou vakoveverku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endParaRPr lang="cs-CZ" dirty="0" smtClean="0"/>
          </a:p>
        </p:txBody>
      </p:sp>
      <p:pic>
        <p:nvPicPr>
          <p:cNvPr id="1026" name="Picture 2" descr="alternativní popis obrázku chybí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0541" r="10541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60032" y="1196752"/>
            <a:ext cx="3935430" cy="2057400"/>
          </a:xfrm>
        </p:spPr>
        <p:txBody>
          <a:bodyPr/>
          <a:lstStyle/>
          <a:p>
            <a:pPr algn="ctr"/>
            <a:r>
              <a:rPr lang="cs-CZ" dirty="0" err="1" smtClean="0">
                <a:latin typeface="Comic Sans MS" pitchFamily="66" charset="0"/>
              </a:rPr>
              <a:t>Nejdiskutova</a:t>
            </a:r>
            <a:r>
              <a:rPr lang="cs-CZ" dirty="0" smtClean="0">
                <a:latin typeface="Comic Sans MS" pitchFamily="66" charset="0"/>
              </a:rPr>
              <a:t>-</a:t>
            </a:r>
            <a:r>
              <a:rPr lang="cs-CZ" dirty="0" err="1" smtClean="0">
                <a:latin typeface="Comic Sans MS" pitchFamily="66" charset="0"/>
              </a:rPr>
              <a:t>nější</a:t>
            </a:r>
            <a:r>
              <a:rPr lang="cs-CZ" dirty="0" smtClean="0">
                <a:latin typeface="Comic Sans MS" pitchFamily="66" charset="0"/>
              </a:rPr>
              <a:t> téma loňského roku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5148064" y="4509120"/>
            <a:ext cx="3429000" cy="180020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cs-CZ" sz="3000" dirty="0" smtClean="0"/>
              <a:t> </a:t>
            </a:r>
            <a:r>
              <a:rPr lang="cs-CZ" sz="3000" dirty="0" smtClean="0">
                <a:latin typeface="Segoe Script" pitchFamily="34" charset="0"/>
              </a:rPr>
              <a:t>Chybějící automaty </a:t>
            </a:r>
          </a:p>
          <a:p>
            <a:pPr algn="ctr"/>
            <a:r>
              <a:rPr lang="cs-CZ" sz="3000" dirty="0" smtClean="0">
                <a:latin typeface="Segoe Script" pitchFamily="34" charset="0"/>
                <a:sym typeface="Wingdings" pitchFamily="2" charset="2"/>
              </a:rPr>
              <a:t></a:t>
            </a:r>
            <a:endParaRPr lang="cs-CZ" sz="3000" dirty="0">
              <a:latin typeface="Segoe Script" pitchFamily="34" charset="0"/>
            </a:endParaRPr>
          </a:p>
        </p:txBody>
      </p:sp>
      <p:pic>
        <p:nvPicPr>
          <p:cNvPr id="20482" name="Picture 2" descr="Výsledek obrázku pro automat na jídlo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4272" r="14272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Comic Sans MS" pitchFamily="66" charset="0"/>
              </a:rPr>
              <a:t>PŘÍPRAVA ZÁPISU </a:t>
            </a:r>
            <a:br>
              <a:rPr lang="cs-CZ" dirty="0" smtClean="0">
                <a:latin typeface="Comic Sans MS" pitchFamily="66" charset="0"/>
              </a:rPr>
            </a:br>
            <a:r>
              <a:rPr lang="cs-CZ" dirty="0" smtClean="0">
                <a:latin typeface="Comic Sans MS" pitchFamily="66" charset="0"/>
              </a:rPr>
              <a:t>DO 1. TŘÍD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cs-CZ" sz="2400" dirty="0" smtClean="0">
                <a:latin typeface="Segoe Script" pitchFamily="34" charset="0"/>
              </a:rPr>
              <a:t>Doprovodný program pro budoucí prvňáčky, hry a aktivity, průvodce školou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21510" name="Picture 6" descr="Výsledek obrázku pro zápis do prvních tříd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8141" r="18141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Comic Sans MS" pitchFamily="66" charset="0"/>
              </a:rPr>
              <a:t>jarmarky</a:t>
            </a:r>
            <a:endParaRPr lang="cs-CZ" sz="4000" dirty="0">
              <a:latin typeface="Comic Sans MS" pitchFamily="66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2530" name="Picture 2" descr="Výsledek obrázku pro tržiště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7661" r="6384"/>
          <a:stretch>
            <a:fillRect/>
          </a:stretch>
        </p:blipFill>
        <p:spPr bwMode="auto">
          <a:xfrm>
            <a:off x="755576" y="1844824"/>
            <a:ext cx="3888432" cy="25217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79</TotalTime>
  <Words>140</Words>
  <Application>Microsoft Office PowerPoint</Application>
  <PresentationFormat>Předvádění na obrazovce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Bohatý</vt:lpstr>
      <vt:lpstr>Základní škola zárubova  v praze 12</vt:lpstr>
      <vt:lpstr>Činnost  školního parlamentu</vt:lpstr>
      <vt:lpstr>Kdo tvoří náš žákovský parlament?</vt:lpstr>
      <vt:lpstr>Projekt adopce na dálku</vt:lpstr>
      <vt:lpstr>Organizace dětského dne</vt:lpstr>
      <vt:lpstr>Adopce klokana v Pražské ZOO Klokan Bennettův</vt:lpstr>
      <vt:lpstr>Nejdiskutova-nější téma loňského roku</vt:lpstr>
      <vt:lpstr>PŘÍPRAVA ZÁPISU  DO 1. TŘÍD</vt:lpstr>
      <vt:lpstr>jarmarky</vt:lpstr>
      <vt:lpstr>To byla jen malá ukázka naší práce.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škola zárubova  v praze 12</dc:title>
  <dc:creator>lucie</dc:creator>
  <cp:lastModifiedBy>lucie</cp:lastModifiedBy>
  <cp:revision>9</cp:revision>
  <dcterms:created xsi:type="dcterms:W3CDTF">2017-10-20T23:06:06Z</dcterms:created>
  <dcterms:modified xsi:type="dcterms:W3CDTF">2017-10-21T00:25:11Z</dcterms:modified>
</cp:coreProperties>
</file>