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2384C-1EBF-4D1F-8501-43ED176EAFBA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87B9-5751-491C-A286-B5FCB07B26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Haisman.karel@zsangel.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6672"/>
            <a:ext cx="654748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r>
              <a:rPr lang="cs-CZ" sz="2500" b="1" dirty="0" err="1" smtClean="0">
                <a:solidFill>
                  <a:srgbClr val="0070C0"/>
                </a:solidFill>
              </a:rPr>
              <a:t>Štrůdlování</a:t>
            </a:r>
            <a:r>
              <a:rPr lang="cs-CZ" sz="2500" b="1" dirty="0" smtClean="0">
                <a:solidFill>
                  <a:srgbClr val="0070C0"/>
                </a:solidFill>
              </a:rPr>
              <a:t> </a:t>
            </a:r>
            <a:r>
              <a:rPr lang="cs-CZ" sz="2500" b="1" dirty="0">
                <a:solidFill>
                  <a:srgbClr val="0070C0"/>
                </a:solidFill>
              </a:rPr>
              <a:t>– pomoc rodičům dětí z MŠ připravit pro děti zábavné odpoledne spojené se soutěží o nejdelší </a:t>
            </a:r>
            <a:r>
              <a:rPr lang="cs-CZ" sz="2500" b="1" dirty="0" smtClean="0">
                <a:solidFill>
                  <a:srgbClr val="0070C0"/>
                </a:solidFill>
              </a:rPr>
              <a:t>štrúdl  </a:t>
            </a:r>
            <a:br>
              <a:rPr lang="cs-CZ" sz="2500" b="1" dirty="0" smtClean="0">
                <a:solidFill>
                  <a:srgbClr val="0070C0"/>
                </a:solidFill>
              </a:rPr>
            </a:br>
            <a:r>
              <a:rPr lang="cs-CZ" sz="2500" b="1" dirty="0" smtClean="0">
                <a:solidFill>
                  <a:srgbClr val="0070C0"/>
                </a:solidFill>
              </a:rPr>
              <a:t>          </a:t>
            </a:r>
            <a:endParaRPr lang="cs-CZ" sz="2500" dirty="0">
              <a:solidFill>
                <a:srgbClr val="0070C0"/>
              </a:solidFill>
            </a:endParaRPr>
          </a:p>
          <a:p>
            <a:r>
              <a:rPr lang="cs-CZ" sz="2500" b="1" dirty="0">
                <a:solidFill>
                  <a:srgbClr val="0070C0"/>
                </a:solidFill>
              </a:rPr>
              <a:t>Lampionový průvod  - pomoc při </a:t>
            </a:r>
            <a:r>
              <a:rPr lang="cs-CZ" sz="2500" b="1" dirty="0" smtClean="0">
                <a:solidFill>
                  <a:srgbClr val="0070C0"/>
                </a:solidFill>
              </a:rPr>
              <a:t>organizaci</a:t>
            </a:r>
            <a:br>
              <a:rPr lang="cs-CZ" sz="2500" b="1" dirty="0" smtClean="0">
                <a:solidFill>
                  <a:srgbClr val="0070C0"/>
                </a:solidFill>
              </a:rPr>
            </a:br>
            <a:r>
              <a:rPr lang="cs-CZ" sz="2500" b="1" dirty="0" smtClean="0">
                <a:solidFill>
                  <a:srgbClr val="0070C0"/>
                </a:solidFill>
              </a:rPr>
              <a:t/>
            </a:r>
            <a:br>
              <a:rPr lang="cs-CZ" sz="2500" b="1" dirty="0" smtClean="0">
                <a:solidFill>
                  <a:srgbClr val="0070C0"/>
                </a:solidFill>
              </a:rPr>
            </a:br>
            <a:r>
              <a:rPr lang="cs-CZ" sz="2500" b="1" dirty="0" smtClean="0">
                <a:solidFill>
                  <a:srgbClr val="0070C0"/>
                </a:solidFill>
              </a:rPr>
              <a:t/>
            </a:r>
            <a:br>
              <a:rPr lang="cs-CZ" sz="2500" b="1" dirty="0" smtClean="0">
                <a:solidFill>
                  <a:srgbClr val="0070C0"/>
                </a:solidFill>
              </a:rPr>
            </a:br>
            <a:r>
              <a:rPr lang="cs-CZ" sz="2500" b="1" dirty="0" smtClean="0">
                <a:solidFill>
                  <a:srgbClr val="0070C0"/>
                </a:solidFill>
              </a:rPr>
              <a:t/>
            </a:r>
            <a:br>
              <a:rPr lang="cs-CZ" sz="2500" b="1" dirty="0" smtClean="0">
                <a:solidFill>
                  <a:srgbClr val="0070C0"/>
                </a:solidFill>
              </a:rPr>
            </a:br>
            <a:endParaRPr lang="cs-CZ" sz="2500" b="1" dirty="0" smtClean="0">
              <a:solidFill>
                <a:srgbClr val="0070C0"/>
              </a:solidFill>
            </a:endParaRPr>
          </a:p>
          <a:p>
            <a:r>
              <a:rPr lang="cs-CZ" sz="2500" b="1" dirty="0" smtClean="0">
                <a:solidFill>
                  <a:srgbClr val="0070C0"/>
                </a:solidFill>
              </a:rPr>
              <a:t>Mikulášská </a:t>
            </a:r>
            <a:r>
              <a:rPr lang="cs-CZ" sz="2500" b="1" dirty="0">
                <a:solidFill>
                  <a:srgbClr val="0070C0"/>
                </a:solidFill>
              </a:rPr>
              <a:t>nadílka</a:t>
            </a:r>
            <a:endParaRPr lang="cs-CZ" sz="2500" dirty="0">
              <a:solidFill>
                <a:srgbClr val="0070C0"/>
              </a:solidFill>
            </a:endParaRPr>
          </a:p>
          <a:p>
            <a:pPr lvl="0"/>
            <a:endParaRPr lang="cs-CZ" sz="25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lamp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92896"/>
            <a:ext cx="1944216" cy="146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mikuláš 0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81128"/>
            <a:ext cx="2232248" cy="14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4000" b="1" dirty="0" smtClean="0">
                <a:solidFill>
                  <a:srgbClr val="0070C0"/>
                </a:solidFill>
              </a:rPr>
              <a:t>EKOLOGICKÉ AKTIVITY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endParaRPr lang="cs-CZ" sz="40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Výsledek obrázku pro příroda a člově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052736"/>
            <a:ext cx="3888432" cy="290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43934"/>
            <a:ext cx="1915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6" name="Picture 6" descr="den země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085184"/>
            <a:ext cx="1524000" cy="1143000"/>
          </a:xfrm>
          <a:prstGeom prst="rect">
            <a:avLst/>
          </a:prstGeom>
          <a:noFill/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3705275"/>
          </a:xfrm>
        </p:spPr>
        <p:txBody>
          <a:bodyPr>
            <a:normAutofit/>
          </a:bodyPr>
          <a:lstStyle/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endParaRPr lang="cs-CZ" sz="2500" dirty="0" smtClean="0">
              <a:solidFill>
                <a:srgbClr val="0070C0"/>
              </a:solidFill>
            </a:endParaRPr>
          </a:p>
          <a:p>
            <a:pPr lvl="0"/>
            <a:endParaRPr lang="cs-CZ" sz="2500" dirty="0">
              <a:solidFill>
                <a:srgbClr val="0070C0"/>
              </a:solidFill>
            </a:endParaRPr>
          </a:p>
          <a:p>
            <a:pPr lvl="0"/>
            <a:endParaRPr lang="cs-CZ" sz="2500" dirty="0" smtClean="0">
              <a:solidFill>
                <a:srgbClr val="0070C0"/>
              </a:solidFill>
            </a:endParaRPr>
          </a:p>
          <a:p>
            <a:r>
              <a:rPr lang="cs-CZ" sz="2500" b="1" dirty="0" smtClean="0">
                <a:solidFill>
                  <a:srgbClr val="0070C0"/>
                </a:solidFill>
              </a:rPr>
              <a:t>Některé </a:t>
            </a:r>
            <a:r>
              <a:rPr lang="cs-CZ" sz="2500" b="1" dirty="0">
                <a:solidFill>
                  <a:srgbClr val="0070C0"/>
                </a:solidFill>
              </a:rPr>
              <a:t>třídy dobrovolně po celý rok uklízejí v lesoparku Kamýk. Hlásíme se tak ke Dni Země trvale.</a:t>
            </a:r>
            <a:endParaRPr lang="cs-CZ" sz="2500" dirty="0">
              <a:solidFill>
                <a:srgbClr val="0070C0"/>
              </a:solidFill>
            </a:endParaRPr>
          </a:p>
          <a:p>
            <a:pPr lvl="0"/>
            <a:endParaRPr lang="cs-CZ" sz="25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cs-CZ" b="1" dirty="0"/>
              <a:t> </a:t>
            </a:r>
            <a:endParaRPr lang="cs-CZ" b="1" dirty="0" smtClean="0"/>
          </a:p>
          <a:p>
            <a:pPr lvl="0"/>
            <a:r>
              <a:rPr lang="cs-CZ" b="1" dirty="0" smtClean="0">
                <a:solidFill>
                  <a:srgbClr val="0070C0"/>
                </a:solidFill>
              </a:rPr>
              <a:t>Třídíme</a:t>
            </a:r>
            <a:r>
              <a:rPr lang="cs-CZ" b="1" dirty="0">
                <a:solidFill>
                  <a:srgbClr val="0070C0"/>
                </a:solidFill>
              </a:rPr>
              <a:t>. V třídách jsou sběrné nádoby na plast, použitý papír.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lvl="0"/>
            <a:endParaRPr lang="cs-CZ" b="1" dirty="0" smtClean="0"/>
          </a:p>
          <a:p>
            <a:pPr lvl="0"/>
            <a:endParaRPr lang="cs-CZ" b="1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>
                <a:solidFill>
                  <a:srgbClr val="0070C0"/>
                </a:solidFill>
              </a:rPr>
              <a:t>Kompostujeme </a:t>
            </a:r>
            <a:r>
              <a:rPr lang="cs-CZ" b="1" dirty="0">
                <a:solidFill>
                  <a:srgbClr val="0070C0"/>
                </a:solidFill>
              </a:rPr>
              <a:t>veškerý plevel a zbytky rostlinného původu během pěstitelských prací.</a:t>
            </a:r>
            <a:endParaRPr lang="cs-CZ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265" name="Picture 1" descr="plas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88840"/>
            <a:ext cx="2304256" cy="16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CELOŠKOLNÍ AKCE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b="1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sz="2700" dirty="0" smtClean="0"/>
          </a:p>
          <a:p>
            <a:pPr lvl="0"/>
            <a:r>
              <a:rPr lang="cs-CZ" sz="2700" b="1" dirty="0">
                <a:solidFill>
                  <a:srgbClr val="0070C0"/>
                </a:solidFill>
              </a:rPr>
              <a:t>Podílíme se na tradiční akci Vánoce u Andělů</a:t>
            </a:r>
            <a:endParaRPr lang="cs-CZ" sz="2700" dirty="0">
              <a:solidFill>
                <a:srgbClr val="0070C0"/>
              </a:solidFill>
            </a:endParaRPr>
          </a:p>
          <a:p>
            <a:pPr lvl="0"/>
            <a:r>
              <a:rPr lang="cs-CZ" sz="2700" b="1" dirty="0" smtClean="0">
                <a:solidFill>
                  <a:srgbClr val="0070C0"/>
                </a:solidFill>
              </a:rPr>
              <a:t>Nejen </a:t>
            </a:r>
            <a:r>
              <a:rPr lang="cs-CZ" sz="2700" b="1" dirty="0">
                <a:solidFill>
                  <a:srgbClr val="0070C0"/>
                </a:solidFill>
              </a:rPr>
              <a:t>Československo má talent !</a:t>
            </a:r>
            <a:endParaRPr lang="cs-CZ" sz="2700" dirty="0">
              <a:solidFill>
                <a:srgbClr val="0070C0"/>
              </a:solidFill>
            </a:endParaRPr>
          </a:p>
          <a:p>
            <a:r>
              <a:rPr lang="cs-CZ" sz="2700" b="1" dirty="0" smtClean="0">
                <a:solidFill>
                  <a:srgbClr val="0070C0"/>
                </a:solidFill>
              </a:rPr>
              <a:t>Pomáháme </a:t>
            </a:r>
            <a:r>
              <a:rPr lang="cs-CZ" sz="2700" b="1" dirty="0">
                <a:solidFill>
                  <a:srgbClr val="0070C0"/>
                </a:solidFill>
              </a:rPr>
              <a:t>rodičům s tradiční Zahradní slavností </a:t>
            </a:r>
            <a:endParaRPr lang="cs-CZ" sz="2700" b="1" dirty="0" smtClean="0">
              <a:solidFill>
                <a:srgbClr val="0070C0"/>
              </a:solidFill>
            </a:endParaRPr>
          </a:p>
          <a:p>
            <a:pPr lvl="0"/>
            <a:r>
              <a:rPr lang="cs-CZ" sz="2800" b="1" dirty="0" smtClean="0">
                <a:solidFill>
                  <a:srgbClr val="0070C0"/>
                </a:solidFill>
              </a:rPr>
              <a:t>Spoluúčast na závěrečném Festivalu her a učení Mozaika</a:t>
            </a:r>
            <a:endParaRPr lang="cs-CZ" sz="2800" dirty="0" smtClean="0">
              <a:solidFill>
                <a:srgbClr val="0070C0"/>
              </a:solidFill>
            </a:endParaRPr>
          </a:p>
          <a:p>
            <a:endParaRPr lang="cs-CZ" sz="2700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6626" name="Picture 2" descr="moza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7" y="1124745"/>
            <a:ext cx="3240359" cy="198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 descr="zahradní slavno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052736"/>
            <a:ext cx="21240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ZAMĚŘENÍ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500" b="1" dirty="0">
                <a:solidFill>
                  <a:srgbClr val="0070C0"/>
                </a:solidFill>
              </a:rPr>
              <a:t>Každoročně se zaměřujeme na nějakou oblast, kterou vždy žákovský parlament obměněný o nové členy vnímá jako zásadní, letos je to umění, chtěli bychom podpořit kreativitu nás i našich spolužáků a zkrášlit vnitřní prostory školy, aby se tu   cítili ještě lépe. 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1400" dirty="0" smtClean="0">
                <a:solidFill>
                  <a:srgbClr val="0070C0"/>
                </a:solidFill>
              </a:rPr>
              <a:t>     (foto žáci  školy )</a:t>
            </a:r>
            <a:endParaRPr lang="cs-CZ" sz="14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27650" name="Picture 2" descr="fotošk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35242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PLÁNUJEME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500" b="1" dirty="0">
                <a:solidFill>
                  <a:srgbClr val="0070C0"/>
                </a:solidFill>
              </a:rPr>
              <a:t>Každoročně přicházíme s nějakou novou aktivitou</a:t>
            </a:r>
            <a:endParaRPr lang="cs-CZ" sz="2500" dirty="0">
              <a:solidFill>
                <a:srgbClr val="0070C0"/>
              </a:solidFill>
            </a:endParaRPr>
          </a:p>
          <a:p>
            <a:pPr lvl="0"/>
            <a:r>
              <a:rPr lang="cs-CZ" sz="2500" b="1" dirty="0" smtClean="0">
                <a:solidFill>
                  <a:srgbClr val="0070C0"/>
                </a:solidFill>
              </a:rPr>
              <a:t>Chtěli </a:t>
            </a:r>
            <a:r>
              <a:rPr lang="cs-CZ" sz="2500" b="1" dirty="0">
                <a:solidFill>
                  <a:srgbClr val="0070C0"/>
                </a:solidFill>
              </a:rPr>
              <a:t>bychom pokračovat s Věčným dopis. V červnu jsme poslali dopis do školy na Novém Zélandě, s níž bychom rádi navázali spolupráci s tím, že ona by náš původní dopis rozšířila a poslala dál. Proto i název věčný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cs-CZ" sz="2500" b="1" dirty="0">
                <a:solidFill>
                  <a:srgbClr val="0070C0"/>
                </a:solidFill>
              </a:rPr>
              <a:t>Vyhlásili jsme literární soutěž na téma Dobrý skutek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28674" name="Picture 2" descr="dop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437112"/>
            <a:ext cx="2592288" cy="19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70C0"/>
                </a:solidFill>
              </a:rPr>
              <a:t>O </a:t>
            </a:r>
            <a:r>
              <a:rPr lang="cs-CZ" b="1" dirty="0">
                <a:solidFill>
                  <a:srgbClr val="0070C0"/>
                </a:solidFill>
              </a:rPr>
              <a:t>CO USILUJEME?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2900" b="1" dirty="0">
                <a:solidFill>
                  <a:srgbClr val="0070C0"/>
                </a:solidFill>
              </a:rPr>
              <a:t>Chceme pomáhat škole, spolužákům svými nápady, ochotou pomoci, protože sem patříme</a:t>
            </a:r>
            <a:endParaRPr lang="cs-CZ" sz="2900" dirty="0">
              <a:solidFill>
                <a:srgbClr val="0070C0"/>
              </a:solidFill>
            </a:endParaRPr>
          </a:p>
          <a:p>
            <a:pPr lvl="0"/>
            <a:r>
              <a:rPr lang="cs-CZ" sz="2900" b="1" dirty="0">
                <a:solidFill>
                  <a:srgbClr val="0070C0"/>
                </a:solidFill>
              </a:rPr>
              <a:t>Snažíme se přicházet stále s novými nápady, abychom nebyli nudní.</a:t>
            </a:r>
            <a:endParaRPr lang="cs-CZ" sz="2900" dirty="0">
              <a:solidFill>
                <a:srgbClr val="0070C0"/>
              </a:solidFill>
            </a:endParaRPr>
          </a:p>
          <a:p>
            <a:pPr lvl="0"/>
            <a:r>
              <a:rPr lang="cs-CZ" sz="2900" b="1" dirty="0">
                <a:solidFill>
                  <a:srgbClr val="0070C0"/>
                </a:solidFill>
              </a:rPr>
              <a:t>A hlavně, baví nás to.</a:t>
            </a:r>
            <a:endParaRPr lang="cs-CZ" sz="29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900" b="1" dirty="0">
                <a:solidFill>
                  <a:srgbClr val="0070C0"/>
                </a:solidFill>
              </a:rPr>
              <a:t> </a:t>
            </a:r>
            <a:endParaRPr lang="cs-CZ" sz="2900" dirty="0">
              <a:solidFill>
                <a:srgbClr val="0070C0"/>
              </a:solidFill>
            </a:endParaRPr>
          </a:p>
          <a:p>
            <a:pPr>
              <a:buNone/>
            </a:pPr>
            <a:endParaRPr lang="cs-CZ" sz="2900" dirty="0">
              <a:solidFill>
                <a:srgbClr val="0070C0"/>
              </a:solidFill>
            </a:endParaRPr>
          </a:p>
          <a:p>
            <a:pPr lvl="0"/>
            <a:r>
              <a:rPr lang="cs-CZ" sz="2900" b="1" dirty="0">
                <a:solidFill>
                  <a:srgbClr val="0070C0"/>
                </a:solidFill>
              </a:rPr>
              <a:t>Pokud byste s námi chtěli navázat spolupráci, neváhejte nás kontaktovat na:</a:t>
            </a:r>
            <a:endParaRPr lang="cs-CZ" sz="2900" dirty="0">
              <a:solidFill>
                <a:srgbClr val="0070C0"/>
              </a:solidFill>
            </a:endParaRPr>
          </a:p>
          <a:p>
            <a:r>
              <a:rPr lang="cs-CZ" sz="2900" b="1" dirty="0">
                <a:solidFill>
                  <a:srgbClr val="0070C0"/>
                </a:solidFill>
              </a:rPr>
              <a:t>                             </a:t>
            </a:r>
            <a:r>
              <a:rPr lang="cs-CZ" sz="2900" b="1" u="sng" dirty="0" err="1">
                <a:solidFill>
                  <a:srgbClr val="0070C0"/>
                </a:solidFill>
                <a:hlinkClick r:id="rId2"/>
              </a:rPr>
              <a:t>Haisman.karel</a:t>
            </a:r>
            <a:r>
              <a:rPr lang="cs-CZ" sz="2900" b="1" u="sng" dirty="0">
                <a:solidFill>
                  <a:srgbClr val="0070C0"/>
                </a:solidFill>
                <a:hlinkClick r:id="rId2"/>
              </a:rPr>
              <a:t>@</a:t>
            </a:r>
            <a:r>
              <a:rPr lang="cs-CZ" sz="2900" b="1" u="sng" dirty="0" err="1">
                <a:solidFill>
                  <a:srgbClr val="0070C0"/>
                </a:solidFill>
                <a:hlinkClick r:id="rId2"/>
              </a:rPr>
              <a:t>zsangel.cz</a:t>
            </a:r>
            <a:endParaRPr lang="cs-CZ" sz="2900" dirty="0">
              <a:solidFill>
                <a:srgbClr val="0070C0"/>
              </a:solidFill>
            </a:endParaRPr>
          </a:p>
          <a:p>
            <a:r>
              <a:rPr lang="cs-CZ" sz="2900" b="1" dirty="0">
                <a:solidFill>
                  <a:srgbClr val="0070C0"/>
                </a:solidFill>
              </a:rPr>
              <a:t>                              </a:t>
            </a:r>
            <a:r>
              <a:rPr lang="cs-CZ" sz="2900" b="1" dirty="0" err="1">
                <a:solidFill>
                  <a:srgbClr val="0070C0"/>
                </a:solidFill>
              </a:rPr>
              <a:t>Simkova.julie</a:t>
            </a:r>
            <a:r>
              <a:rPr lang="cs-CZ" sz="2900" b="1" dirty="0">
                <a:solidFill>
                  <a:srgbClr val="0070C0"/>
                </a:solidFill>
              </a:rPr>
              <a:t>@</a:t>
            </a:r>
            <a:r>
              <a:rPr lang="cs-CZ" sz="2900" b="1" dirty="0" err="1">
                <a:solidFill>
                  <a:srgbClr val="0070C0"/>
                </a:solidFill>
              </a:rPr>
              <a:t>zsangel.cz</a:t>
            </a:r>
            <a:endParaRPr lang="cs-CZ" sz="29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>
              <a:buNone/>
            </a:pPr>
            <a:r>
              <a:rPr lang="cs-CZ" sz="6000" b="1" dirty="0">
                <a:solidFill>
                  <a:srgbClr val="0070C0"/>
                </a:solidFill>
              </a:rPr>
              <a:t>Děkujeme za pozornost!</a:t>
            </a:r>
            <a:endParaRPr lang="cs-CZ" sz="6000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70C0"/>
                </a:solidFill>
              </a:rPr>
              <a:t>PARLAMENT </a:t>
            </a:r>
            <a:r>
              <a:rPr lang="cs-CZ" b="1" dirty="0">
                <a:solidFill>
                  <a:srgbClr val="0070C0"/>
                </a:solidFill>
              </a:rPr>
              <a:t>NA ZÁKLADNÍ ŠKOLE A </a:t>
            </a:r>
            <a:r>
              <a:rPr lang="cs-CZ" b="1" dirty="0" smtClean="0">
                <a:solidFill>
                  <a:srgbClr val="0070C0"/>
                </a:solidFill>
              </a:rPr>
              <a:t>MATEŘSKÉ  ŠKOLE </a:t>
            </a:r>
            <a:r>
              <a:rPr lang="cs-CZ" b="1" dirty="0">
                <a:solidFill>
                  <a:srgbClr val="0070C0"/>
                </a:solidFill>
              </a:rPr>
              <a:t>ANGEL V PRAZE 12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77728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>
                <a:solidFill>
                  <a:srgbClr val="0070C0"/>
                </a:solidFill>
              </a:rPr>
              <a:t>má na naší škole dlouholetou tradici</a:t>
            </a: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je tvořen zástupci tříd čtvrtého – devátého ročníku, kteří jsou voleni celou třídou v rámci třídnických hodin na druhém stupni a v ranních kruzích na stupni prvním</a:t>
            </a: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projednává především podněty směřující ke zlepšení atmosféry školy, navrhuje mimoškolní aktivity, spolupracuje s různými subjekty na různých akcích, pomáhá při celoškolních projektech</a:t>
            </a: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schází se pravidelně každý druhý pátek od 7:30 do 8:00, případně dle potřeby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KOORDINÁTOŘI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b="1" dirty="0">
                <a:solidFill>
                  <a:srgbClr val="0070C0"/>
                </a:solidFill>
              </a:rPr>
              <a:t>koordinací žákovského parlamentu jsou pověřeni Veronika Hanušová, jež se zaměřuje na práci s prvním </a:t>
            </a:r>
            <a:r>
              <a:rPr lang="cs-CZ" sz="2500" b="1" dirty="0" smtClean="0">
                <a:solidFill>
                  <a:srgbClr val="0070C0"/>
                </a:solidFill>
              </a:rPr>
              <a:t>stupněm</a:t>
            </a:r>
          </a:p>
          <a:p>
            <a:endParaRPr lang="cs-CZ" sz="2500" b="1" dirty="0">
              <a:solidFill>
                <a:srgbClr val="0070C0"/>
              </a:solidFill>
            </a:endParaRPr>
          </a:p>
          <a:p>
            <a:endParaRPr lang="cs-CZ" sz="2500" b="1" dirty="0" smtClean="0">
              <a:solidFill>
                <a:srgbClr val="0070C0"/>
              </a:solidFill>
            </a:endParaRPr>
          </a:p>
          <a:p>
            <a:endParaRPr lang="cs-CZ" sz="2500" b="1" dirty="0" smtClean="0">
              <a:solidFill>
                <a:srgbClr val="0070C0"/>
              </a:solidFill>
            </a:endParaRPr>
          </a:p>
          <a:p>
            <a:endParaRPr lang="cs-CZ" sz="2500" b="1" dirty="0">
              <a:solidFill>
                <a:srgbClr val="0070C0"/>
              </a:solidFill>
            </a:endParaRPr>
          </a:p>
          <a:p>
            <a:r>
              <a:rPr lang="cs-CZ" sz="2500" b="1" dirty="0" smtClean="0">
                <a:solidFill>
                  <a:srgbClr val="0070C0"/>
                </a:solidFill>
              </a:rPr>
              <a:t>a </a:t>
            </a:r>
            <a:r>
              <a:rPr lang="cs-CZ" sz="2500" b="1" dirty="0">
                <a:solidFill>
                  <a:srgbClr val="0070C0"/>
                </a:solidFill>
              </a:rPr>
              <a:t>Michal Lokaj pracující zejména se stupněm druhým.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sz="25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kvoč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230783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níz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25144"/>
            <a:ext cx="2448272" cy="182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</a:t>
            </a:r>
            <a:r>
              <a:rPr lang="cs-CZ" sz="4000" b="1" dirty="0">
                <a:solidFill>
                  <a:srgbClr val="0070C0"/>
                </a:solidFill>
              </a:rPr>
              <a:t>ZDRAVÝ ŽIVOTNÍ STYL</a:t>
            </a:r>
            <a:endParaRPr lang="cs-CZ" sz="40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b="1" dirty="0">
                <a:solidFill>
                  <a:srgbClr val="0070C0"/>
                </a:solidFill>
              </a:rPr>
              <a:t>TAK</a:t>
            </a:r>
            <a:r>
              <a:rPr lang="cs-CZ" sz="2500" b="1" dirty="0" smtClean="0">
                <a:solidFill>
                  <a:srgbClr val="0070C0"/>
                </a:solidFill>
              </a:rPr>
              <a:t>?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500" b="1" dirty="0" smtClean="0">
                <a:solidFill>
                  <a:srgbClr val="0070C0"/>
                </a:solidFill>
              </a:rPr>
              <a:t> </a:t>
            </a:r>
            <a:r>
              <a:rPr lang="cs-CZ" sz="2500" b="1" dirty="0">
                <a:solidFill>
                  <a:srgbClr val="0070C0"/>
                </a:solidFill>
              </a:rPr>
              <a:t>… A NEBO TAK?</a:t>
            </a:r>
            <a:endParaRPr lang="cs-CZ" sz="25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tlusťo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00808"/>
            <a:ext cx="3096344" cy="17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diskobol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005064"/>
            <a:ext cx="3037909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endParaRPr lang="cs-CZ" sz="2500" b="1" dirty="0">
              <a:solidFill>
                <a:srgbClr val="0070C0"/>
              </a:solidFill>
            </a:endParaRPr>
          </a:p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endParaRPr lang="cs-CZ" sz="2500" b="1" dirty="0">
              <a:solidFill>
                <a:srgbClr val="0070C0"/>
              </a:solidFill>
            </a:endParaRPr>
          </a:p>
          <a:p>
            <a:pPr lvl="0"/>
            <a:r>
              <a:rPr lang="cs-CZ" sz="2500" b="1" dirty="0" smtClean="0">
                <a:solidFill>
                  <a:srgbClr val="0070C0"/>
                </a:solidFill>
              </a:rPr>
              <a:t>Řadě </a:t>
            </a:r>
            <a:r>
              <a:rPr lang="cs-CZ" sz="2500" b="1" dirty="0">
                <a:solidFill>
                  <a:srgbClr val="0070C0"/>
                </a:solidFill>
              </a:rPr>
              <a:t>aktivních rodičů není lhostejný způsob, jakým děti tráví čas, ale ani to, jakým způsobem se stravují, proto založili mimo jiné stravovací komisi, která v loňském roce úzce spolupracovala s žákovským parlamentem, na jehož schůze její zástupci docházeli</a:t>
            </a:r>
            <a:endParaRPr lang="cs-CZ" sz="2500" dirty="0">
              <a:solidFill>
                <a:srgbClr val="0070C0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r>
              <a:rPr lang="cs-CZ" sz="2500" b="1" dirty="0" smtClean="0">
                <a:solidFill>
                  <a:srgbClr val="0070C0"/>
                </a:solidFill>
              </a:rPr>
              <a:t>Podařilo </a:t>
            </a:r>
            <a:r>
              <a:rPr lang="cs-CZ" sz="2500" b="1" dirty="0">
                <a:solidFill>
                  <a:srgbClr val="0070C0"/>
                </a:solidFill>
              </a:rPr>
              <a:t>se nám založit bylinkovou zahrádku díky projektu Extratřída, o niž se sami staráme a jejíž výpěstky v kuchyni využívají paní kuchařky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5122" name="Picture 2" descr="bylinná zahrád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620688"/>
            <a:ext cx="2154957" cy="291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0"/>
            <a:endParaRPr lang="cs-CZ" b="1" dirty="0" smtClean="0"/>
          </a:p>
          <a:p>
            <a:pPr lvl="0"/>
            <a:r>
              <a:rPr lang="cs-CZ" sz="2500" b="1" dirty="0" smtClean="0">
                <a:solidFill>
                  <a:srgbClr val="0070C0"/>
                </a:solidFill>
              </a:rPr>
              <a:t>Iniciovali </a:t>
            </a:r>
            <a:r>
              <a:rPr lang="cs-CZ" sz="2500" b="1" dirty="0">
                <a:solidFill>
                  <a:srgbClr val="0070C0"/>
                </a:solidFill>
              </a:rPr>
              <a:t>jsme instalaci stojanů na kola před vchodem do školy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lvl="0"/>
            <a:r>
              <a:rPr lang="cs-CZ" sz="2500" b="1" dirty="0">
                <a:solidFill>
                  <a:srgbClr val="0070C0"/>
                </a:solidFill>
              </a:rPr>
              <a:t>Společně s tatínkem jednoho žáka jsme zorganizovali orientační běh</a:t>
            </a:r>
            <a:endParaRPr lang="cs-CZ" sz="2500" dirty="0">
              <a:solidFill>
                <a:srgbClr val="0070C0"/>
              </a:solidFill>
            </a:endParaRPr>
          </a:p>
          <a:p>
            <a:endParaRPr lang="cs-CZ" dirty="0" smtClean="0"/>
          </a:p>
        </p:txBody>
      </p:sp>
      <p:pic>
        <p:nvPicPr>
          <p:cNvPr id="6146" name="Picture 2" descr="stoja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2592288" cy="206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orienťá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149080"/>
            <a:ext cx="2376264" cy="157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70C0"/>
                </a:solidFill>
              </a:rPr>
              <a:t>AKCE </a:t>
            </a:r>
            <a:r>
              <a:rPr lang="cs-CZ" b="1" dirty="0">
                <a:solidFill>
                  <a:srgbClr val="0070C0"/>
                </a:solidFill>
              </a:rPr>
              <a:t>PARLAMENTU PRO NEJMENŠÍ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7170" name="Picture 2" descr="škol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543775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70C0"/>
                </a:solidFill>
              </a:rPr>
              <a:t>Patří </a:t>
            </a:r>
            <a:r>
              <a:rPr lang="cs-CZ" b="1" dirty="0">
                <a:solidFill>
                  <a:srgbClr val="0070C0"/>
                </a:solidFill>
              </a:rPr>
              <a:t>mezi nejoblíbenější akce členů parlamentu: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500" b="1" dirty="0">
                <a:solidFill>
                  <a:srgbClr val="0070C0"/>
                </a:solidFill>
              </a:rPr>
              <a:t>Pohádkový les pro děti z MŠ a přípravné </a:t>
            </a:r>
            <a:r>
              <a:rPr lang="cs-CZ" sz="2500" b="1" dirty="0" smtClean="0">
                <a:solidFill>
                  <a:srgbClr val="0070C0"/>
                </a:solidFill>
              </a:rPr>
              <a:t>třídy</a:t>
            </a:r>
          </a:p>
          <a:p>
            <a:pPr lvl="0"/>
            <a:endParaRPr lang="cs-CZ" sz="2500" b="1" dirty="0">
              <a:solidFill>
                <a:srgbClr val="0070C0"/>
              </a:solidFill>
            </a:endParaRPr>
          </a:p>
          <a:p>
            <a:pPr lvl="0"/>
            <a:endParaRPr lang="cs-CZ" sz="2500" b="1" dirty="0" smtClean="0">
              <a:solidFill>
                <a:srgbClr val="0070C0"/>
              </a:solidFill>
            </a:endParaRPr>
          </a:p>
          <a:p>
            <a:pPr lvl="0"/>
            <a:endParaRPr lang="cs-CZ" sz="2500" b="1" dirty="0">
              <a:solidFill>
                <a:srgbClr val="0070C0"/>
              </a:solidFill>
            </a:endParaRPr>
          </a:p>
          <a:p>
            <a:r>
              <a:rPr lang="cs-CZ" sz="2500" b="1" dirty="0" err="1">
                <a:solidFill>
                  <a:srgbClr val="0070C0"/>
                </a:solidFill>
              </a:rPr>
              <a:t>Tématicky</a:t>
            </a:r>
            <a:r>
              <a:rPr lang="cs-CZ" sz="2500" b="1" dirty="0">
                <a:solidFill>
                  <a:srgbClr val="0070C0"/>
                </a:solidFill>
              </a:rPr>
              <a:t> zaměřený Pohádkový les ( v loňském roce na pražské pověsti) </a:t>
            </a:r>
            <a:endParaRPr lang="cs-CZ" sz="2500" dirty="0">
              <a:solidFill>
                <a:srgbClr val="0070C0"/>
              </a:solidFill>
            </a:endParaRPr>
          </a:p>
          <a:p>
            <a:pPr lvl="0"/>
            <a:endParaRPr lang="cs-CZ" sz="25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8194" name="Picture 2" descr="pohádkový  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628800"/>
            <a:ext cx="1187624" cy="1788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pražské pověs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365104"/>
            <a:ext cx="2448272" cy="180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222</Words>
  <Application>Microsoft Office PowerPoint</Application>
  <PresentationFormat>Předvádění na obrazovce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   PARLAMENT NA ZÁKLADNÍ ŠKOLE A MATEŘSKÉ  ŠKOLE ANGEL V PRAZE 12   </vt:lpstr>
      <vt:lpstr>KOORDINÁTOŘI</vt:lpstr>
      <vt:lpstr> ZDRAVÝ ŽIVOTNÍ STYL</vt:lpstr>
      <vt:lpstr>Snímek 5</vt:lpstr>
      <vt:lpstr>Snímek 6</vt:lpstr>
      <vt:lpstr>Snímek 7</vt:lpstr>
      <vt:lpstr>  AKCE PARLAMENTU PRO NEJMENŠÍ   </vt:lpstr>
      <vt:lpstr>  Patří mezi nejoblíbenější akce členů parlamentu:   </vt:lpstr>
      <vt:lpstr>Snímek 10</vt:lpstr>
      <vt:lpstr>  EKOLOGICKÉ AKTIVITY </vt:lpstr>
      <vt:lpstr>Snímek 12</vt:lpstr>
      <vt:lpstr>  CELOŠKOLNÍ AKCE  </vt:lpstr>
      <vt:lpstr>  ZAMĚŘENÍ </vt:lpstr>
      <vt:lpstr> PLÁNUJEME </vt:lpstr>
      <vt:lpstr> O CO USILUJEME? 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cichonova</dc:creator>
  <cp:lastModifiedBy>cichonova</cp:lastModifiedBy>
  <cp:revision>10</cp:revision>
  <dcterms:created xsi:type="dcterms:W3CDTF">2017-10-17T10:39:31Z</dcterms:created>
  <dcterms:modified xsi:type="dcterms:W3CDTF">2017-10-17T12:15:03Z</dcterms:modified>
</cp:coreProperties>
</file>