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1" r:id="rId5"/>
    <p:sldId id="264" r:id="rId6"/>
    <p:sldId id="259" r:id="rId7"/>
    <p:sldId id="258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2A7E15-2BBD-455F-8403-06F7CE7DB2A5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84451E-3E6E-43B1-BB60-B7EA62347ED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z/url?sa=i&amp;rct=j&amp;q=&amp;esrc=s&amp;source=images&amp;cd=&amp;cad=rja&amp;uact=8&amp;ved=0ahUKEwjfyd-koubWAhVDQpoKHRr7D30QjRwIBw&amp;url=http://www.clipartpanda.com/categories/school-clipart-free-kindergarten&amp;psig=AOvVaw0oQFhBGVcbpRxF3w6Dko2W&amp;ust=1507732178245481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z/url?sa=i&amp;rct=j&amp;q=&amp;esrc=s&amp;source=images&amp;cd=&amp;cad=rja&amp;uact=8&amp;ved=0ahUKEwiL5-nyn-bWAhVkIpoKHQwfBoUQjRwIBw&amp;url=http://www.zspisnicka.cz/aktivity/fotogalerie/album-69/24/&amp;psig=AOvVaw16YhHbXcsCzd1LQiNrGJ97&amp;ust=150773150020053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z/url?sa=i&amp;rct=j&amp;q=&amp;esrc=s&amp;source=images&amp;cd=&amp;cad=rja&amp;uact=8&amp;ved=0ahUKEwjd6M2doObWAhWkF5oKHazfB7sQjRwIBw&amp;url=http://www.zspisnicka.cz/aktivity/fotogalerie/album-69/24/&amp;psig=AOvVaw0jyxjG12FY8O3n-yFUkS2U&amp;ust=150773161310382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Školní parlament</a:t>
            </a:r>
            <a:br>
              <a:rPr lang="cs-CZ" dirty="0" smtClean="0"/>
            </a:br>
            <a:r>
              <a:rPr lang="cs-CZ" sz="4000" dirty="0" smtClean="0"/>
              <a:t>ZŠ </a:t>
            </a:r>
            <a:r>
              <a:rPr lang="cs-CZ" sz="4000" dirty="0" err="1" smtClean="0"/>
              <a:t>Písnická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Lucie Sedláčková, Gabriela </a:t>
            </a:r>
            <a:r>
              <a:rPr lang="cs-CZ" dirty="0" err="1" smtClean="0"/>
              <a:t>Krpelánová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305800" cy="1143000"/>
          </a:xfrm>
        </p:spPr>
        <p:txBody>
          <a:bodyPr/>
          <a:lstStyle/>
          <a:p>
            <a:pPr algn="ctr"/>
            <a:r>
              <a:rPr lang="cs-CZ" b="1" i="1" dirty="0" smtClean="0"/>
              <a:t>!DĚKUJEME ZA POZORNOST!</a:t>
            </a:r>
            <a:endParaRPr lang="cs-CZ" b="1" i="1" dirty="0"/>
          </a:p>
        </p:txBody>
      </p:sp>
      <p:pic>
        <p:nvPicPr>
          <p:cNvPr id="24578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252412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5482952" cy="5063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Školní parlament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2664296"/>
          </a:xfrm>
        </p:spPr>
        <p:txBody>
          <a:bodyPr>
            <a:noAutofit/>
          </a:bodyPr>
          <a:lstStyle/>
          <a:p>
            <a:r>
              <a:rPr lang="cs-CZ" sz="2400" dirty="0" smtClean="0"/>
              <a:t>Žákovská samospráva letos nahrazena Školním parlamentem</a:t>
            </a:r>
          </a:p>
          <a:p>
            <a:r>
              <a:rPr lang="cs-CZ" sz="2400" dirty="0" smtClean="0"/>
              <a:t>Školní parlament spolupracuje i s okolím školy (např.: </a:t>
            </a:r>
            <a:r>
              <a:rPr lang="cs-CZ" sz="2400" dirty="0" smtClean="0"/>
              <a:t>MŠ, MČ)</a:t>
            </a:r>
            <a:endParaRPr lang="cs-CZ" sz="2400" dirty="0" smtClean="0"/>
          </a:p>
          <a:p>
            <a:r>
              <a:rPr lang="cs-CZ" sz="2400" dirty="0" smtClean="0"/>
              <a:t>Jednou měsíčně ve školní jídelně</a:t>
            </a:r>
          </a:p>
          <a:p>
            <a:r>
              <a:rPr lang="cs-CZ" sz="2400" dirty="0" smtClean="0"/>
              <a:t>Schází se předsedové a místopředsedové tříd</a:t>
            </a:r>
          </a:p>
          <a:p>
            <a:endParaRPr lang="cs-CZ" sz="1600" dirty="0" smtClean="0"/>
          </a:p>
        </p:txBody>
      </p:sp>
      <p:pic>
        <p:nvPicPr>
          <p:cNvPr id="2052" name="Picture 4" descr="http://www.zspisnicka.cz/uploads/images/fotografie-skola/P521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3360374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zástupců tříd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35480"/>
            <a:ext cx="8028384" cy="2861672"/>
          </a:xfrm>
        </p:spPr>
        <p:txBody>
          <a:bodyPr>
            <a:normAutofit/>
          </a:bodyPr>
          <a:lstStyle/>
          <a:p>
            <a:r>
              <a:rPr lang="cs-CZ" dirty="0" smtClean="0"/>
              <a:t>Každá třída -  alespoň jedna akce ročně</a:t>
            </a:r>
          </a:p>
          <a:p>
            <a:r>
              <a:rPr lang="cs-CZ" dirty="0" smtClean="0"/>
              <a:t>Návrh musí parlament schválit</a:t>
            </a:r>
          </a:p>
          <a:p>
            <a:r>
              <a:rPr lang="cs-CZ" dirty="0" smtClean="0"/>
              <a:t>Zástupci tříd mohou pronést prosby, stížnosti a návrhy na zlepšení fungování </a:t>
            </a:r>
            <a:r>
              <a:rPr lang="cs-CZ" dirty="0" smtClean="0"/>
              <a:t>školy…</a:t>
            </a:r>
            <a:endParaRPr lang="cs-CZ" dirty="0" smtClean="0"/>
          </a:p>
          <a:p>
            <a:r>
              <a:rPr lang="cs-CZ" dirty="0" smtClean="0"/>
              <a:t> S akcemi pomáhají třídní učitelé jednotlivých tříd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Každoroční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35480"/>
            <a:ext cx="4680520" cy="3797776"/>
          </a:xfrm>
        </p:spPr>
        <p:txBody>
          <a:bodyPr>
            <a:noAutofit/>
          </a:bodyPr>
          <a:lstStyle/>
          <a:p>
            <a:r>
              <a:rPr lang="cs-CZ" sz="3200" dirty="0" smtClean="0"/>
              <a:t>Spolupráce 1. </a:t>
            </a:r>
            <a:r>
              <a:rPr lang="cs-CZ" sz="3200" dirty="0" smtClean="0"/>
              <a:t>a 9. tříd</a:t>
            </a:r>
            <a:endParaRPr lang="cs-CZ" sz="3200" dirty="0" smtClean="0"/>
          </a:p>
          <a:p>
            <a:r>
              <a:rPr lang="cs-CZ" sz="3200" dirty="0" smtClean="0"/>
              <a:t>Jarmark</a:t>
            </a:r>
            <a:endParaRPr lang="cs-CZ" sz="3200" dirty="0" smtClean="0"/>
          </a:p>
          <a:p>
            <a:r>
              <a:rPr lang="cs-CZ" sz="3200" dirty="0" smtClean="0"/>
              <a:t>Čarodějnice</a:t>
            </a:r>
          </a:p>
          <a:p>
            <a:r>
              <a:rPr lang="cs-CZ" sz="3200" dirty="0" err="1" smtClean="0"/>
              <a:t>Halloweenská</a:t>
            </a:r>
            <a:r>
              <a:rPr lang="cs-CZ" sz="3200" dirty="0" smtClean="0"/>
              <a:t> stezka</a:t>
            </a:r>
          </a:p>
          <a:p>
            <a:r>
              <a:rPr lang="cs-CZ" sz="3200" dirty="0" smtClean="0"/>
              <a:t>Svatováclavský turnaj</a:t>
            </a:r>
          </a:p>
          <a:p>
            <a:r>
              <a:rPr lang="cs-CZ" sz="3200" dirty="0" smtClean="0"/>
              <a:t>Mikuláš</a:t>
            </a:r>
          </a:p>
          <a:p>
            <a:r>
              <a:rPr lang="cs-CZ" sz="3200" dirty="0" smtClean="0"/>
              <a:t>Barevný týden</a:t>
            </a:r>
          </a:p>
          <a:p>
            <a:r>
              <a:rPr lang="cs-CZ" sz="3200" dirty="0" smtClean="0"/>
              <a:t>Akademie</a:t>
            </a:r>
          </a:p>
          <a:p>
            <a:endParaRPr lang="cs-CZ" sz="3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ýsledek obrázku pro zš písnická akademi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53025" cy="3867150"/>
          </a:xfrm>
          <a:prstGeom prst="rect">
            <a:avLst/>
          </a:prstGeom>
          <a:noFill/>
        </p:spPr>
      </p:pic>
      <p:pic>
        <p:nvPicPr>
          <p:cNvPr id="23556" name="Picture 4" descr="Výsledek obrázku pro zš písnická akademi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5748" b="5906"/>
          <a:stretch>
            <a:fillRect/>
          </a:stretch>
        </p:blipFill>
        <p:spPr bwMode="auto">
          <a:xfrm>
            <a:off x="0" y="3717032"/>
            <a:ext cx="5153025" cy="3140968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5148064" y="0"/>
            <a:ext cx="3995936" cy="685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Akademie</a:t>
            </a:r>
            <a:endParaRPr lang="cs-CZ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563888" y="0"/>
            <a:ext cx="5580112" cy="306896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388" name="Picture 4" descr="http://www.zspisnicka.cz/uploads/images/Akce%202016_2017/2016_12_Mikuláš/P104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477" y="3068960"/>
            <a:ext cx="4704523" cy="3789040"/>
          </a:xfrm>
          <a:prstGeom prst="rect">
            <a:avLst/>
          </a:prstGeom>
          <a:noFill/>
        </p:spPr>
      </p:pic>
      <p:pic>
        <p:nvPicPr>
          <p:cNvPr id="16390" name="Picture 6" descr="http://www.zspisnicka.cz/uploads/images/Akce%202016_2017/2016_12_Mikuláš/P1040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068960"/>
            <a:ext cx="4475990" cy="3789040"/>
          </a:xfrm>
          <a:prstGeom prst="rect">
            <a:avLst/>
          </a:prstGeom>
          <a:noFill/>
        </p:spPr>
      </p:pic>
      <p:pic>
        <p:nvPicPr>
          <p:cNvPr id="16386" name="Picture 2" descr="http://www.zspisnicka.cz/uploads/images/Akce%202016_2017/2016_12_Mikuláš/P1040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00400" cy="306896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311352" y="119675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rgbClr val="FF0000"/>
                </a:solidFill>
              </a:rPr>
              <a:t>Mikuláš</a:t>
            </a:r>
            <a:endParaRPr lang="cs-CZ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572000" y="1700808"/>
            <a:ext cx="4572000" cy="515719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://www.zspisnicka.cz/uploads/images/Akce%202016_2017/201703_Masopust/P1030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600400"/>
          </a:xfrm>
          <a:prstGeom prst="rect">
            <a:avLst/>
          </a:prstGeom>
          <a:noFill/>
        </p:spPr>
      </p:pic>
      <p:pic>
        <p:nvPicPr>
          <p:cNvPr id="1028" name="Picture 4" descr="http://www.zspisnicka.cz/uploads/images/Akce%202016_2017/201703_Masopust/P1030460.JPG"/>
          <p:cNvPicPr>
            <a:picLocks noChangeAspect="1" noChangeArrowheads="1"/>
          </p:cNvPicPr>
          <p:nvPr/>
        </p:nvPicPr>
        <p:blipFill>
          <a:blip r:embed="rId3" cstate="print"/>
          <a:srcRect t="11811"/>
          <a:stretch>
            <a:fillRect/>
          </a:stretch>
        </p:blipFill>
        <p:spPr bwMode="auto">
          <a:xfrm>
            <a:off x="6876256" y="0"/>
            <a:ext cx="2267744" cy="1700808"/>
          </a:xfrm>
          <a:prstGeom prst="rect">
            <a:avLst/>
          </a:prstGeom>
          <a:noFill/>
        </p:spPr>
      </p:pic>
      <p:pic>
        <p:nvPicPr>
          <p:cNvPr id="1032" name="Picture 8" descr="http://www.zspisnicka.cz/uploads/images/Akce%202016_2017/201703_Masopust/P1030560.JPG"/>
          <p:cNvPicPr>
            <a:picLocks noChangeAspect="1" noChangeArrowheads="1"/>
          </p:cNvPicPr>
          <p:nvPr/>
        </p:nvPicPr>
        <p:blipFill>
          <a:blip r:embed="rId4" cstate="print"/>
          <a:srcRect t="7382"/>
          <a:stretch>
            <a:fillRect/>
          </a:stretch>
        </p:blipFill>
        <p:spPr bwMode="auto">
          <a:xfrm>
            <a:off x="0" y="3501008"/>
            <a:ext cx="4572000" cy="3356992"/>
          </a:xfrm>
          <a:prstGeom prst="rect">
            <a:avLst/>
          </a:prstGeom>
          <a:noFill/>
        </p:spPr>
      </p:pic>
      <p:pic>
        <p:nvPicPr>
          <p:cNvPr id="1030" name="Picture 6" descr="http://www.zspisnicka.cz/uploads/images/Akce%202016_2017/201703_Masopust/P1030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-1"/>
            <a:ext cx="2304257" cy="1700809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751512" y="378904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CC00"/>
                </a:solidFill>
              </a:rPr>
              <a:t>MASOPUST</a:t>
            </a:r>
            <a:r>
              <a:rPr lang="cs-CZ" sz="6000" b="1" u="sng" dirty="0" smtClean="0">
                <a:solidFill>
                  <a:srgbClr val="FFFF00"/>
                </a:solidFill>
              </a:rPr>
              <a:t> </a:t>
            </a:r>
            <a:endParaRPr lang="cs-CZ" sz="60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zspisnicka.cz/uploads/images/Akce%202016_2017/2017_04_Čarodějnice/20170425_165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3006"/>
            <a:ext cx="5148064" cy="3374994"/>
          </a:xfrm>
          <a:prstGeom prst="rect">
            <a:avLst/>
          </a:prstGeom>
          <a:noFill/>
        </p:spPr>
      </p:pic>
      <p:pic>
        <p:nvPicPr>
          <p:cNvPr id="17410" name="Picture 2" descr="http://www.zspisnicka.cz/uploads/images/Akce%202016_2017/2017_04_Čarodějnice/20170425_165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3888432"/>
          </a:xfrm>
          <a:prstGeom prst="rect">
            <a:avLst/>
          </a:prstGeom>
          <a:noFill/>
        </p:spPr>
      </p:pic>
      <p:pic>
        <p:nvPicPr>
          <p:cNvPr id="17414" name="Picture 6" descr="http://www.zspisnicka.cz/uploads/images/Akce%202016_2017/2017_04_Čarodějnice/20170425_153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24944"/>
            <a:ext cx="3995936" cy="393305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148064" y="0"/>
            <a:ext cx="3995936" cy="292494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solidFill>
                  <a:schemeClr val="accent5">
                    <a:lumMod val="10000"/>
                  </a:schemeClr>
                </a:solidFill>
              </a:rPr>
              <a:t>Pálení </a:t>
            </a:r>
          </a:p>
          <a:p>
            <a:pPr algn="ctr"/>
            <a:r>
              <a:rPr lang="cs-CZ" sz="6000" b="1" dirty="0" smtClean="0">
                <a:solidFill>
                  <a:schemeClr val="accent5">
                    <a:lumMod val="10000"/>
                  </a:schemeClr>
                </a:solidFill>
              </a:rPr>
              <a:t>čarodějnic</a:t>
            </a:r>
            <a:endParaRPr lang="cs-CZ" sz="60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95736" y="908720"/>
            <a:ext cx="4824536" cy="11521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Akce na 1. stupni</a:t>
            </a:r>
            <a:endParaRPr lang="cs-CZ" dirty="0"/>
          </a:p>
        </p:txBody>
      </p:sp>
      <p:pic>
        <p:nvPicPr>
          <p:cNvPr id="21510" name="Picture 6" descr="http://www.zspisnicka.cz/uploads/images/201718_drakiada/IMG_20171004_141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424" y="2636912"/>
            <a:ext cx="5184576" cy="4221088"/>
          </a:xfrm>
          <a:prstGeom prst="rect">
            <a:avLst/>
          </a:prstGeom>
          <a:noFill/>
        </p:spPr>
      </p:pic>
      <p:pic>
        <p:nvPicPr>
          <p:cNvPr id="21506" name="Picture 2" descr="http://www.zspisnicka.cz/uploads/images/Akce%202016_2017/2017_0331_NocAndrsen/20170331_190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09528"/>
            <a:ext cx="4283968" cy="424847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827584" y="2204864"/>
            <a:ext cx="204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5">
                    <a:lumMod val="10000"/>
                  </a:schemeClr>
                </a:solidFill>
              </a:rPr>
              <a:t>Noc s Andersenem</a:t>
            </a:r>
            <a:endParaRPr lang="cs-CZ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24128" y="2276872"/>
            <a:ext cx="109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accent5">
                    <a:lumMod val="10000"/>
                  </a:schemeClr>
                </a:solidFill>
              </a:rPr>
              <a:t>Drakiáda</a:t>
            </a:r>
            <a:endParaRPr lang="cs-CZ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4">
      <a:dk1>
        <a:srgbClr val="FF3A7A"/>
      </a:dk1>
      <a:lt1>
        <a:srgbClr val="D5EF92"/>
      </a:lt1>
      <a:dk2>
        <a:srgbClr val="92D050"/>
      </a:dk2>
      <a:lt2>
        <a:srgbClr val="FFA3C1"/>
      </a:lt2>
      <a:accent1>
        <a:srgbClr val="00B0F0"/>
      </a:accent1>
      <a:accent2>
        <a:srgbClr val="FFFF00"/>
      </a:accent2>
      <a:accent3>
        <a:srgbClr val="E3F4B6"/>
      </a:accent3>
      <a:accent4>
        <a:srgbClr val="B9E54B"/>
      </a:accent4>
      <a:accent5>
        <a:srgbClr val="FFA3C1"/>
      </a:accent5>
      <a:accent6>
        <a:srgbClr val="D3ECB9"/>
      </a:accent6>
      <a:hlink>
        <a:srgbClr val="F5CBCB"/>
      </a:hlink>
      <a:folHlink>
        <a:srgbClr val="FF6699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114</Words>
  <Application>Microsoft Office PowerPoint</Application>
  <PresentationFormat>Předvádění na obrazovce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Tok</vt:lpstr>
      <vt:lpstr>Školní parlament ZŠ Písnická</vt:lpstr>
      <vt:lpstr>Školní parlament</vt:lpstr>
      <vt:lpstr>Práce zástupců tříd</vt:lpstr>
      <vt:lpstr>Každoroční aktivity</vt:lpstr>
      <vt:lpstr>Snímek 5</vt:lpstr>
      <vt:lpstr>Snímek 6</vt:lpstr>
      <vt:lpstr>Snímek 7</vt:lpstr>
      <vt:lpstr>Snímek 8</vt:lpstr>
      <vt:lpstr>Akce na 1. stupni</vt:lpstr>
      <vt:lpstr>!DĚKUJEME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Žákovský parlament</dc:title>
  <dc:creator>Magda</dc:creator>
  <cp:lastModifiedBy>culikova eva</cp:lastModifiedBy>
  <cp:revision>19</cp:revision>
  <dcterms:created xsi:type="dcterms:W3CDTF">2017-10-03T18:24:39Z</dcterms:created>
  <dcterms:modified xsi:type="dcterms:W3CDTF">2017-10-11T12:07:59Z</dcterms:modified>
</cp:coreProperties>
</file>