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1" r:id="rId5"/>
    <p:sldId id="269" r:id="rId6"/>
    <p:sldId id="258" r:id="rId7"/>
    <p:sldId id="273" r:id="rId8"/>
    <p:sldId id="268" r:id="rId9"/>
    <p:sldId id="272" r:id="rId10"/>
    <p:sldId id="266" r:id="rId11"/>
    <p:sldId id="27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5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18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00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82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27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79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90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18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8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66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27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54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29552-141C-45D7-95A0-0DABD4419C1F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14C13-F730-4864-A68D-DBC645866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2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about:blank" TargetMode="External"/><Relationship Id="rId7" Type="http://schemas.openxmlformats.org/officeDocument/2006/relationships/hyperlink" Target="http://www.mappraha12.cz/" TargetMode="External"/><Relationship Id="rId2" Type="http://schemas.openxmlformats.org/officeDocument/2006/relationships/hyperlink" Target="mailto:Nemeckova.iveta@praha12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veta.hola@mappraha" TargetMode="External"/><Relationship Id="rId5" Type="http://schemas.openxmlformats.org/officeDocument/2006/relationships/hyperlink" Target="mailto:Katerina.loukotova@mappraha12.cz" TargetMode="External"/><Relationship Id="rId4" Type="http://schemas.openxmlformats.org/officeDocument/2006/relationships/hyperlink" Target="mailto:martina.radvanova@mappraha12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ppraha12.cz/neinvesticni-projektove-zamery/" TargetMode="External"/><Relationship Id="rId3" Type="http://schemas.openxmlformats.org/officeDocument/2006/relationships/hyperlink" Target="http://www.mappraha12.cz/wp-content/uploads/2017/12/Strategicky-ramec.pdf" TargetMode="External"/><Relationship Id="rId7" Type="http://schemas.openxmlformats.org/officeDocument/2006/relationships/hyperlink" Target="http://www.mappraha12.cz/investicni-projektove-zamery/" TargetMode="External"/><Relationship Id="rId2" Type="http://schemas.openxmlformats.org/officeDocument/2006/relationships/hyperlink" Target="http://www.mappraha12.cz/wp-content/uploads/2018/03/Anal%C3%BDza-MAP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ppraha12.cz/wp-content/uploads/2018/07/POA_RAP_kvten-2018.docx" TargetMode="External"/><Relationship Id="rId5" Type="http://schemas.openxmlformats.org/officeDocument/2006/relationships/hyperlink" Target="http://www.mappraha12.cz/wp-content/uploads/2018/07/Popis-aktivit-_Ron-akn-pln.xls" TargetMode="External"/><Relationship Id="rId4" Type="http://schemas.openxmlformats.org/officeDocument/2006/relationships/hyperlink" Target="http://www.mappraha12.cz/wp-content/uploads/2017/12/SWOT-3-analyza.pdf" TargetMode="Externa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941B80"/>
                </a:solidFill>
                <a:latin typeface="Arial" charset="0"/>
              </a:rPr>
              <a:t>Pracovní skupiny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Stručná informace o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projektu </a:t>
            </a:r>
            <a:b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 P12 pokračuje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C:\Users\Lenovo\AppData\Local\Temp\7zOC57BF19B\MAP-II-logo-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14758"/>
            <a:ext cx="2398713" cy="236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210" y="5373216"/>
            <a:ext cx="57626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44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Zapojení PS do MAP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0" i="0" dirty="0">
                <a:solidFill>
                  <a:srgbClr val="000000"/>
                </a:solidFill>
                <a:effectLst/>
                <a:latin typeface="arial"/>
              </a:rPr>
              <a:t>Listopad 2019 – připomínkování návrhu Ročního akčního plánu MAP</a:t>
            </a:r>
          </a:p>
          <a:p>
            <a:r>
              <a:rPr lang="cs-CZ" sz="2800" dirty="0">
                <a:solidFill>
                  <a:srgbClr val="000000"/>
                </a:solidFill>
                <a:latin typeface="arial"/>
              </a:rPr>
              <a:t>Únor – březen 2020  - tvorba SWOT pro potřeby tvorby aktualizace MAP</a:t>
            </a:r>
          </a:p>
          <a:p>
            <a:r>
              <a:rPr lang="cs-CZ" sz="2800" dirty="0">
                <a:solidFill>
                  <a:srgbClr val="000000"/>
                </a:solidFill>
                <a:latin typeface="arial"/>
              </a:rPr>
              <a:t>Leden – březen 2021 – připomínkování návrhu aktualizovaného </a:t>
            </a:r>
            <a:r>
              <a:rPr lang="cs-CZ" sz="2800" dirty="0" smtClean="0">
                <a:solidFill>
                  <a:srgbClr val="000000"/>
                </a:solidFill>
                <a:latin typeface="arial"/>
              </a:rPr>
              <a:t>MAP</a:t>
            </a:r>
          </a:p>
          <a:p>
            <a:r>
              <a:rPr lang="cs-CZ" sz="2800" dirty="0">
                <a:solidFill>
                  <a:srgbClr val="000000"/>
                </a:solidFill>
                <a:latin typeface="arial"/>
              </a:rPr>
              <a:t>T</a:t>
            </a:r>
            <a:r>
              <a:rPr lang="cs-CZ" sz="2800" smtClean="0">
                <a:solidFill>
                  <a:srgbClr val="000000"/>
                </a:solidFill>
                <a:latin typeface="arial"/>
              </a:rPr>
              <a:t>rvale </a:t>
            </a:r>
            <a:r>
              <a:rPr lang="cs-CZ" sz="2800" dirty="0" smtClean="0">
                <a:solidFill>
                  <a:srgbClr val="000000"/>
                </a:solidFill>
                <a:latin typeface="arial"/>
              </a:rPr>
              <a:t>– vzájemná výměna zkušeností, diskuse nad aktuálními problémy, příjemná setkání s kolegy </a:t>
            </a:r>
            <a:endParaRPr lang="cs-CZ" sz="2800" dirty="0">
              <a:latin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5733256"/>
            <a:ext cx="57626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enovo\AppData\Local\Temp\7zOC57BF19B\MAP-II-logo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6352"/>
            <a:ext cx="109387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597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Na koho se dále obracet?</a:t>
            </a:r>
            <a:br>
              <a:rPr lang="cs-CZ" sz="4000" b="1" dirty="0">
                <a:solidFill>
                  <a:srgbClr val="941B80"/>
                </a:solidFill>
                <a:latin typeface="Arial" charset="0"/>
              </a:rPr>
            </a:br>
            <a:endParaRPr lang="cs-CZ" sz="4000" b="1" dirty="0">
              <a:solidFill>
                <a:srgbClr val="941B80"/>
              </a:solidFill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Calibri"/>
              <a:buChar char="-"/>
              <a:tabLst>
                <a:tab pos="1000125" algn="l"/>
              </a:tabLst>
            </a:pPr>
            <a:r>
              <a:rPr lang="cs-CZ" dirty="0" smtClean="0">
                <a:solidFill>
                  <a:srgbClr val="000000"/>
                </a:solidFill>
                <a:ea typeface="Calibri"/>
                <a:cs typeface="Calibri"/>
              </a:rPr>
              <a:t>Iveta </a:t>
            </a:r>
            <a:r>
              <a:rPr lang="cs-CZ" dirty="0">
                <a:solidFill>
                  <a:srgbClr val="000000"/>
                </a:solidFill>
                <a:ea typeface="Calibri"/>
                <a:cs typeface="Calibri"/>
              </a:rPr>
              <a:t>Němečková, odborný garant projektu</a:t>
            </a:r>
            <a:r>
              <a:rPr lang="cs-CZ" dirty="0">
                <a:ea typeface="Calibri"/>
                <a:cs typeface="Calibri"/>
              </a:rPr>
              <a:t>, n</a:t>
            </a:r>
            <a:r>
              <a:rPr lang="cs-CZ" u="sng" dirty="0">
                <a:solidFill>
                  <a:srgbClr val="0000FF"/>
                </a:solidFill>
                <a:ea typeface="Calibri"/>
                <a:cs typeface="Calibri"/>
                <a:hlinkClick r:id="rId2"/>
              </a:rPr>
              <a:t>emeckova.iveta@praha12.cz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alibri"/>
              <a:buChar char="-"/>
              <a:tabLst>
                <a:tab pos="1000125" algn="l"/>
              </a:tabLst>
            </a:pPr>
            <a:r>
              <a:rPr lang="cs-CZ" dirty="0">
                <a:solidFill>
                  <a:srgbClr val="000000"/>
                </a:solidFill>
                <a:ea typeface="Calibri"/>
                <a:cs typeface="Calibri"/>
              </a:rPr>
              <a:t>Naďa Sloviaková, manažer projektu</a:t>
            </a:r>
            <a:r>
              <a:rPr lang="cs-CZ" dirty="0">
                <a:ea typeface="Calibri"/>
                <a:cs typeface="Calibri"/>
              </a:rPr>
              <a:t>, </a:t>
            </a:r>
            <a:r>
              <a:rPr lang="cs-CZ" u="sng" dirty="0">
                <a:solidFill>
                  <a:srgbClr val="0000FF"/>
                </a:solidFill>
                <a:ea typeface="Calibri"/>
                <a:cs typeface="Calibri"/>
              </a:rPr>
              <a:t>nada.sloviakova</a:t>
            </a:r>
            <a:r>
              <a:rPr lang="cs-CZ" u="sng" dirty="0">
                <a:solidFill>
                  <a:srgbClr val="0000FF"/>
                </a:solidFill>
                <a:ea typeface="Calibri"/>
                <a:cs typeface="Calibri"/>
                <a:hlinkClick r:id="rId3"/>
              </a:rPr>
              <a:t>@mappraha12.cz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alibri"/>
              <a:buChar char="-"/>
              <a:tabLst>
                <a:tab pos="1000125" algn="l"/>
              </a:tabLst>
            </a:pPr>
            <a:r>
              <a:rPr lang="cs-CZ" dirty="0">
                <a:ea typeface="Calibri"/>
                <a:cs typeface="Calibri"/>
              </a:rPr>
              <a:t>Martina Radvanová, koordinátor vzdělávacích aktivit,, organizace, </a:t>
            </a:r>
            <a:r>
              <a:rPr lang="cs-CZ" u="sng" dirty="0">
                <a:solidFill>
                  <a:srgbClr val="1155CC"/>
                </a:solidFill>
                <a:ea typeface="Calibri"/>
                <a:cs typeface="Calibri"/>
                <a:hlinkClick r:id="rId4"/>
              </a:rPr>
              <a:t>martina.radvanova@mappraha12.cz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alibri"/>
              <a:buChar char="-"/>
              <a:tabLst>
                <a:tab pos="1000125" algn="l"/>
              </a:tabLst>
            </a:pPr>
            <a:r>
              <a:rPr lang="cs-CZ" dirty="0">
                <a:solidFill>
                  <a:srgbClr val="000000"/>
                </a:solidFill>
                <a:ea typeface="Calibri"/>
                <a:cs typeface="Calibri"/>
              </a:rPr>
              <a:t>Kateřina Loukotová, PR projektu (webové stránky, informace o naplánovaných aktivitách projektu)</a:t>
            </a:r>
            <a:r>
              <a:rPr lang="cs-CZ" u="sng" dirty="0">
                <a:solidFill>
                  <a:srgbClr val="0000FF"/>
                </a:solidFill>
                <a:ea typeface="Calibri"/>
                <a:cs typeface="Calibri"/>
                <a:hlinkClick r:id="rId5"/>
              </a:rPr>
              <a:t>Katerina.loukotova@mappraha12.cz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alibri"/>
              <a:buChar char="-"/>
              <a:tabLst>
                <a:tab pos="1000125" algn="l"/>
              </a:tabLst>
            </a:pPr>
            <a:r>
              <a:rPr lang="cs-CZ" dirty="0">
                <a:solidFill>
                  <a:srgbClr val="000000"/>
                </a:solidFill>
                <a:ea typeface="Calibri"/>
                <a:cs typeface="Calibri"/>
              </a:rPr>
              <a:t>Iveta Holá, vedoucí PS financování </a:t>
            </a:r>
            <a:r>
              <a:rPr lang="cs-CZ" u="sng" dirty="0">
                <a:solidFill>
                  <a:srgbClr val="0000FF"/>
                </a:solidFill>
                <a:ea typeface="Calibri"/>
                <a:cs typeface="Calibri"/>
                <a:hlinkClick r:id="rId6"/>
              </a:rPr>
              <a:t>iveta.hola@mappraha</a:t>
            </a:r>
            <a:r>
              <a:rPr lang="cs-CZ" dirty="0">
                <a:solidFill>
                  <a:srgbClr val="000000"/>
                </a:solidFill>
                <a:ea typeface="Calibri"/>
                <a:cs typeface="Calibri"/>
              </a:rPr>
              <a:t>12.cz</a:t>
            </a:r>
            <a:endParaRPr lang="cs-CZ" sz="2400" dirty="0">
              <a:ea typeface="Calibri"/>
              <a:cs typeface="Calibri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1000125" algn="l"/>
              </a:tabLst>
            </a:pPr>
            <a:r>
              <a:rPr lang="cs-CZ" dirty="0">
                <a:ea typeface="Calibri"/>
                <a:cs typeface="Calibri"/>
              </a:rPr>
              <a:t>a ostatní členové Realizačního týmu, vedoucí pracovních skupin </a:t>
            </a:r>
            <a:r>
              <a:rPr lang="cs-CZ" dirty="0" smtClean="0">
                <a:ea typeface="Calibri"/>
                <a:cs typeface="Calibri"/>
              </a:rPr>
              <a:t> je </a:t>
            </a:r>
            <a:r>
              <a:rPr lang="cs-CZ" dirty="0">
                <a:ea typeface="Calibri"/>
                <a:cs typeface="Calibri"/>
              </a:rPr>
              <a:t>zveřejněno na webových stránkách projektu </a:t>
            </a:r>
            <a:r>
              <a:rPr lang="cs-CZ" dirty="0" smtClean="0">
                <a:ea typeface="Calibri"/>
                <a:cs typeface="Calibri"/>
              </a:rPr>
              <a:t>MAP </a:t>
            </a:r>
            <a:r>
              <a:rPr lang="cs-CZ" sz="2900" dirty="0" smtClean="0">
                <a:hlinkClick r:id="rId7"/>
              </a:rPr>
              <a:t>http</a:t>
            </a:r>
            <a:r>
              <a:rPr lang="cs-CZ" sz="2900" dirty="0">
                <a:hlinkClick r:id="rId7"/>
              </a:rPr>
              <a:t>://www.mappraha12.cz</a:t>
            </a:r>
            <a:r>
              <a:rPr lang="cs-CZ" sz="2900" dirty="0" smtClean="0">
                <a:hlinkClick r:id="rId7"/>
              </a:rPr>
              <a:t>/</a:t>
            </a:r>
            <a:endParaRPr lang="cs-CZ" sz="2900" dirty="0" smtClean="0"/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1000125" algn="l"/>
              </a:tabLst>
            </a:pPr>
            <a:r>
              <a:rPr lang="cs-CZ" sz="2900" b="1" dirty="0" smtClean="0">
                <a:ea typeface="Calibri"/>
                <a:cs typeface="Calibri"/>
              </a:rPr>
              <a:t>Sledujte </a:t>
            </a:r>
            <a:r>
              <a:rPr lang="cs-CZ" sz="2900" b="1" dirty="0" err="1" smtClean="0">
                <a:ea typeface="Calibri"/>
                <a:cs typeface="Calibri"/>
              </a:rPr>
              <a:t>facebook</a:t>
            </a:r>
            <a:r>
              <a:rPr lang="cs-CZ" sz="2900" b="1" dirty="0" smtClean="0">
                <a:ea typeface="Calibri"/>
                <a:cs typeface="Calibri"/>
              </a:rPr>
              <a:t>!!!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1000125" algn="l"/>
              </a:tabLst>
            </a:pPr>
            <a:r>
              <a:rPr lang="cs-CZ" sz="2900" b="1" dirty="0" smtClean="0">
                <a:ea typeface="Calibri"/>
                <a:cs typeface="Calibri"/>
              </a:rPr>
              <a:t>Webové stránka </a:t>
            </a:r>
            <a:r>
              <a:rPr lang="cs-CZ" sz="2900" b="1" dirty="0" smtClean="0">
                <a:ea typeface="Calibri"/>
                <a:cs typeface="Calibri"/>
                <a:hlinkClick r:id="rId7"/>
              </a:rPr>
              <a:t>www.mappraha12.cz</a:t>
            </a:r>
            <a:r>
              <a:rPr lang="cs-CZ" sz="2900" b="1" dirty="0" smtClean="0">
                <a:ea typeface="Calibri"/>
                <a:cs typeface="Calibri"/>
              </a:rPr>
              <a:t>, kalendář akcí, aktuality, registrace na akce, pozvánky…</a:t>
            </a:r>
            <a:endParaRPr lang="cs-CZ" sz="2900" b="1" dirty="0">
              <a:ea typeface="Calibri"/>
              <a:cs typeface="Calibri"/>
            </a:endParaRPr>
          </a:p>
          <a:p>
            <a:endParaRPr lang="cs-CZ" dirty="0"/>
          </a:p>
        </p:txBody>
      </p:sp>
      <p:pic>
        <p:nvPicPr>
          <p:cNvPr id="4" name="Picture 4" descr="C:\Users\Lenovo\AppData\Local\Temp\7zOC57BF19B\MAP-II-logo-3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6352"/>
            <a:ext cx="109387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54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MAP </a:t>
            </a:r>
            <a:r>
              <a:rPr lang="cs-CZ" sz="4000" b="1" dirty="0" smtClean="0">
                <a:solidFill>
                  <a:srgbClr val="941B80"/>
                </a:solidFill>
                <a:latin typeface="Arial" charset="0"/>
              </a:rPr>
              <a:t>Praha 12 pokračuje</a:t>
            </a:r>
            <a:endParaRPr lang="cs-CZ" sz="4000" b="1" dirty="0">
              <a:solidFill>
                <a:srgbClr val="941B80"/>
              </a:solidFill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en-US" sz="2800" dirty="0"/>
              <a:t>Realizace projektu: 2019 - 2022</a:t>
            </a:r>
          </a:p>
          <a:p>
            <a:r>
              <a:rPr lang="cs-CZ" altLang="en-US" sz="2800" dirty="0"/>
              <a:t>Zapojené MČ: Praha 12, Praha-Libuš a nově MČ Praha-Kunratice</a:t>
            </a:r>
          </a:p>
          <a:p>
            <a:r>
              <a:rPr lang="cs-CZ" altLang="en-US" sz="2800" dirty="0"/>
              <a:t>Realizátor: MČ Praha 12, Odbor školství, kultury a vzdělávání</a:t>
            </a:r>
          </a:p>
          <a:p>
            <a:r>
              <a:rPr lang="cs-CZ" altLang="en-US" sz="2800" dirty="0"/>
              <a:t>Zapojené organizace: 45 základních a mateřských škol bez ohledu na zřizovatele 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544" y="5661248"/>
            <a:ext cx="451783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enovo\AppData\Local\Temp\7zOC57BF19B\MAP-II-logo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81" y="260648"/>
            <a:ext cx="109387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15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MAP </a:t>
            </a:r>
            <a:r>
              <a:rPr lang="cs-CZ" sz="4000" b="1" dirty="0" smtClean="0">
                <a:solidFill>
                  <a:srgbClr val="941B80"/>
                </a:solidFill>
                <a:latin typeface="Arial" charset="0"/>
              </a:rPr>
              <a:t>Praha 12 pokračuje</a:t>
            </a:r>
            <a:endParaRPr lang="cs-CZ" sz="4000" b="1" dirty="0">
              <a:solidFill>
                <a:srgbClr val="941B80"/>
              </a:solidFill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Cílem </a:t>
            </a:r>
            <a:r>
              <a:rPr lang="cs-CZ" dirty="0"/>
              <a:t>projektu MAP Praha 12 pokračuje je:</a:t>
            </a:r>
            <a:endParaRPr lang="en-GB" dirty="0"/>
          </a:p>
          <a:p>
            <a:pPr lvl="0"/>
            <a:r>
              <a:rPr lang="cs-CZ" dirty="0"/>
              <a:t>Z</a:t>
            </a:r>
            <a:r>
              <a:rPr lang="cs-CZ" dirty="0" smtClean="0"/>
              <a:t>lepšovat </a:t>
            </a:r>
            <a:r>
              <a:rPr lang="cs-CZ" dirty="0"/>
              <a:t>kvalitu vzdělávání v mateřských a základních </a:t>
            </a:r>
            <a:r>
              <a:rPr lang="cs-CZ" dirty="0" smtClean="0"/>
              <a:t>školách</a:t>
            </a:r>
            <a:endParaRPr lang="en-GB" dirty="0"/>
          </a:p>
          <a:p>
            <a:pPr lvl="0"/>
            <a:r>
              <a:rPr lang="cs-CZ" dirty="0"/>
              <a:t>Aktualizovat stávající MAP, tak aby odpovídal aktuálním </a:t>
            </a:r>
            <a:r>
              <a:rPr lang="cs-CZ" dirty="0" smtClean="0"/>
              <a:t>potřebám</a:t>
            </a:r>
            <a:endParaRPr lang="en-GB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544" y="5661248"/>
            <a:ext cx="451783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enovo\AppData\Local\Temp\7zOC57BF19B\MAP-II-logo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43" y="260648"/>
            <a:ext cx="109387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20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>
                <a:solidFill>
                  <a:srgbClr val="941B80"/>
                </a:solidFill>
                <a:latin typeface="Arial" charset="0"/>
              </a:rPr>
              <a:t>MAP – Místní Akční Plán  - strategie v oblasti rozvoje kvality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 smtClean="0">
                <a:hlinkClick r:id="rId2"/>
              </a:rPr>
              <a:t>Analýza </a:t>
            </a:r>
            <a:r>
              <a:rPr lang="cs-CZ" dirty="0">
                <a:hlinkClick r:id="rId2"/>
              </a:rPr>
              <a:t>MAP</a:t>
            </a:r>
            <a:endParaRPr lang="cs-CZ" dirty="0"/>
          </a:p>
          <a:p>
            <a:pPr fontAlgn="base"/>
            <a:r>
              <a:rPr lang="cs-CZ" dirty="0">
                <a:hlinkClick r:id="rId3"/>
              </a:rPr>
              <a:t>Strategický rámec </a:t>
            </a:r>
            <a:r>
              <a:rPr lang="cs-CZ" dirty="0"/>
              <a:t>( 5 PRIORIT, 19 CÍLŮ)</a:t>
            </a:r>
          </a:p>
          <a:p>
            <a:pPr fontAlgn="base"/>
            <a:r>
              <a:rPr lang="cs-CZ" dirty="0">
                <a:hlinkClick r:id="rId4"/>
              </a:rPr>
              <a:t>SWOT-3 analýza </a:t>
            </a:r>
            <a:endParaRPr lang="cs-CZ" dirty="0"/>
          </a:p>
          <a:p>
            <a:pPr fontAlgn="base"/>
            <a:r>
              <a:rPr lang="cs-CZ" dirty="0">
                <a:hlinkClick r:id="rId5"/>
              </a:rPr>
              <a:t>Popis aktivit, Roční akční plán</a:t>
            </a:r>
            <a:endParaRPr lang="cs-CZ" dirty="0"/>
          </a:p>
          <a:p>
            <a:pPr fontAlgn="base"/>
            <a:r>
              <a:rPr lang="cs-CZ" dirty="0">
                <a:hlinkClick r:id="rId6"/>
              </a:rPr>
              <a:t>Popis aktivit a opatření, Roční akční </a:t>
            </a:r>
            <a:endParaRPr lang="cs-CZ" dirty="0"/>
          </a:p>
          <a:p>
            <a:pPr fontAlgn="base"/>
            <a:r>
              <a:rPr lang="cs-CZ" dirty="0">
                <a:hlinkClick r:id="rId7"/>
              </a:rPr>
              <a:t>Investiční projektové záměry</a:t>
            </a:r>
            <a:endParaRPr lang="cs-CZ" dirty="0"/>
          </a:p>
          <a:p>
            <a:pPr fontAlgn="base"/>
            <a:r>
              <a:rPr lang="cs-CZ" dirty="0">
                <a:hlinkClick r:id="rId8"/>
              </a:rPr>
              <a:t>Neinvestiční projektové záměry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4" descr="C:\Users\Lenovo\AppData\Local\Temp\7zOC57BF19B\MAP-II-logo-3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347" y="476672"/>
            <a:ext cx="109387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40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Pracovní skupiny </a:t>
            </a:r>
            <a:br>
              <a:rPr lang="cs-CZ" sz="4000" b="1" dirty="0">
                <a:solidFill>
                  <a:srgbClr val="941B80"/>
                </a:solidFill>
                <a:latin typeface="Arial" charset="0"/>
              </a:rPr>
            </a:br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MAP P12 pokračuje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>
              <a:spcAft>
                <a:spcPct val="0"/>
              </a:spcAft>
              <a:buFont typeface="Arial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Platforma pro setkávání zástupců všech typů škol, školských zařízení a NNO.</a:t>
            </a:r>
          </a:p>
          <a:p>
            <a:pPr lvl="0" fontAlgn="base">
              <a:spcAft>
                <a:spcPct val="0"/>
              </a:spcAft>
              <a:buFont typeface="Arial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Setkání trvá zpravidla 2 hodiny pod vedením vedoucího dané pracovní skupiny.</a:t>
            </a:r>
          </a:p>
          <a:p>
            <a:pPr lvl="0" fontAlgn="base">
              <a:spcAft>
                <a:spcPct val="0"/>
              </a:spcAft>
              <a:buFont typeface="Arial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Pracovní skupina se schází cca </a:t>
            </a:r>
            <a:r>
              <a:rPr lang="cs-CZ" altLang="cs-CZ" dirty="0" smtClean="0">
                <a:solidFill>
                  <a:prstClr val="black"/>
                </a:solidFill>
              </a:rPr>
              <a:t>4x </a:t>
            </a:r>
            <a:r>
              <a:rPr lang="cs-CZ" altLang="cs-CZ" dirty="0">
                <a:solidFill>
                  <a:prstClr val="black"/>
                </a:solidFill>
              </a:rPr>
              <a:t>ročně a dále dle potřeby.</a:t>
            </a:r>
          </a:p>
          <a:p>
            <a:pPr lvl="0" fontAlgn="base">
              <a:spcAft>
                <a:spcPct val="0"/>
              </a:spcAft>
              <a:buFont typeface="Arial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První setkání PS proběhne v září </a:t>
            </a:r>
            <a:r>
              <a:rPr lang="cs-CZ" altLang="cs-CZ" dirty="0" smtClean="0">
                <a:solidFill>
                  <a:prstClr val="black"/>
                </a:solidFill>
              </a:rPr>
              <a:t>2019 druhé setkání v listopadu 2019. </a:t>
            </a:r>
            <a:endParaRPr lang="cs-CZ" altLang="cs-CZ" dirty="0">
              <a:solidFill>
                <a:prstClr val="black"/>
              </a:solidFill>
            </a:endParaRPr>
          </a:p>
          <a:p>
            <a:pPr lvl="0" fontAlgn="base">
              <a:spcAft>
                <a:spcPct val="0"/>
              </a:spcAft>
              <a:buFont typeface="Arial" charset="0"/>
              <a:buChar char="•"/>
            </a:pPr>
            <a:r>
              <a:rPr lang="cs-CZ" altLang="cs-CZ" dirty="0" smtClean="0">
                <a:solidFill>
                  <a:prstClr val="black"/>
                </a:solidFill>
              </a:rPr>
              <a:t>Předpokládáme že třetí setkání bude koncem února a čtvrté setkání bude v květnu. </a:t>
            </a:r>
          </a:p>
          <a:p>
            <a:pPr lvl="0" fontAlgn="base">
              <a:spcAft>
                <a:spcPct val="0"/>
              </a:spcAft>
              <a:buFont typeface="Arial" charset="0"/>
              <a:buChar char="•"/>
            </a:pPr>
            <a:r>
              <a:rPr lang="cs-CZ" altLang="cs-CZ" b="1" dirty="0" smtClean="0">
                <a:solidFill>
                  <a:prstClr val="black"/>
                </a:solidFill>
              </a:rPr>
              <a:t>Připomínkovací proces – emailem. </a:t>
            </a:r>
            <a:endParaRPr lang="cs-CZ" altLang="cs-CZ" b="1" dirty="0">
              <a:solidFill>
                <a:prstClr val="black"/>
              </a:solidFill>
            </a:endParaRP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109061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141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Zapojení PS do MAP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0" i="0" dirty="0">
                <a:solidFill>
                  <a:srgbClr val="000000"/>
                </a:solidFill>
                <a:effectLst/>
                <a:latin typeface="arial"/>
              </a:rPr>
              <a:t>Posilování kvality vzdělávání v konkrétních oblastech, dle zaměření PS</a:t>
            </a:r>
          </a:p>
          <a:p>
            <a:r>
              <a:rPr lang="cs-CZ" sz="2800" dirty="0">
                <a:solidFill>
                  <a:srgbClr val="000000"/>
                </a:solidFill>
                <a:latin typeface="arial"/>
              </a:rPr>
              <a:t>Podíl na tvorbě analytických podkladů pro tvorbu aktualizované strategie MAP</a:t>
            </a:r>
          </a:p>
          <a:p>
            <a:r>
              <a:rPr lang="cs-CZ" sz="2800" dirty="0">
                <a:solidFill>
                  <a:srgbClr val="000000"/>
                </a:solidFill>
                <a:latin typeface="arial"/>
              </a:rPr>
              <a:t>Připomínkování návrhu aktualizované strategie MAP II</a:t>
            </a:r>
            <a:endParaRPr lang="cs-CZ" sz="2800" dirty="0">
              <a:latin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7" y="5733256"/>
            <a:ext cx="57626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enovo\AppData\Local\Temp\7zOC57BF19B\MAP-II-logo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6352"/>
            <a:ext cx="109387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27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PS a vazba na </a:t>
            </a:r>
            <a:r>
              <a:rPr lang="cs-CZ" sz="4000" b="1" dirty="0" smtClean="0">
                <a:solidFill>
                  <a:srgbClr val="941B80"/>
                </a:solidFill>
                <a:latin typeface="Arial" charset="0"/>
              </a:rPr>
              <a:t>cíle </a:t>
            </a:r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MAP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75472"/>
            <a:ext cx="8229600" cy="397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916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MAP </a:t>
            </a:r>
            <a:r>
              <a:rPr lang="cs-CZ" sz="4000" b="1" dirty="0" smtClean="0">
                <a:solidFill>
                  <a:srgbClr val="941B80"/>
                </a:solidFill>
                <a:latin typeface="Arial" charset="0"/>
              </a:rPr>
              <a:t>pokračuje- PS</a:t>
            </a:r>
            <a:endParaRPr lang="cs-CZ" sz="4000" b="1" dirty="0">
              <a:solidFill>
                <a:srgbClr val="941B80"/>
              </a:solidFill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544" y="5661248"/>
            <a:ext cx="451783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enovo\AppData\Local\Temp\7zOC57BF19B\MAP-II-logo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81" y="260648"/>
            <a:ext cx="109387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548645"/>
              </p:ext>
            </p:extLst>
          </p:nvPr>
        </p:nvGraphicFramePr>
        <p:xfrm>
          <a:off x="539553" y="1412776"/>
          <a:ext cx="7085564" cy="4445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7"/>
                <a:gridCol w="2520280"/>
                <a:gridCol w="504056"/>
                <a:gridCol w="3629181"/>
              </a:tblGrid>
              <a:tr h="2160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Frekvence 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Popis požadovaného výstupu/ popis zapojení do MAP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</a:tr>
              <a:tr h="6219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Financování (P)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4x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Akční plán s uvedením zdroje financování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Zpracované návrhy financování aktivit navržených ostatních PS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Plánování výdajů MAP, příprava podkladů pro ŘV, 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Připomínkování podkladů pro ŔV, 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Hledání společných úspor na školách, snížení administrativy, atd.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</a:tr>
              <a:tr h="497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Čtenářská a jazyková gramotnost (P)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4x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Návrhy spolupráce v ČG 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Výměna zkušeností a odborných znalostí o metodách a pomůckách a postupech 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Identifikace místních lídrů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</a:tr>
              <a:tr h="7463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Matematická gramotnost (P)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4x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Návrhy spolupráce v MG 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Výměna zkušeností a odborných znalostí o metodách a pomůckách a postupech 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 identifikace místních lídrů, využívání ICT ve výuce, výměna zkušeností a odborných znalostí o metodách a pomůckách a postupech + identifikace místních lídrů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</a:tr>
              <a:tr h="8707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Rovné příležitosti a řešení přechodů ve vzdělávání (P)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4x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Zpracované návrhy aktivit spolupráce a aktivit škol nastavující rovné příležitosti a podmínky vzdělání.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Navrhuje a plánuje aktivity zaměřené na nastavení RP a snížení selektivnosti škol  - aktivity musí být zařazeny do Strategického rámce (SR)  a </a:t>
                      </a:r>
                      <a:r>
                        <a:rPr lang="cs-CZ" sz="800" dirty="0" smtClean="0">
                          <a:effectLst/>
                        </a:rPr>
                        <a:t>Akčního </a:t>
                      </a:r>
                      <a:r>
                        <a:rPr lang="cs-CZ" sz="800" dirty="0">
                          <a:effectLst/>
                        </a:rPr>
                        <a:t>plánu (AP) s poznámkou PŘÍLEŽITOST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Iniciace a podpora spolupráce vzdělávacích, sociálních a zdravotnických služeb v zájmu dítěte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</a:tr>
              <a:tr h="3463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Digitální gramotnost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Není stanovena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 vert="vert"/>
                </a:tc>
                <a:tc row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Návrhy spolupráce v daném tématu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Výměna zkušeností a odborných znalostí o metodách a pomůckách a postupech 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Identifikace místních lídrů, kontrola AP ve vztahu k jejich odborné působnosti, - hledání nových a inovativních řešení identifikovaných potřeb v daných oblastech MAP pro správní obvod MČ P12 a MČ Kunratice,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- identifikaci potřeb a specifikaci příkladů dobré praxe v oblasti vzdělávání na území MAP MČ P12 a MČ Kunratice, 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- spolupráci aktivních aktérů oblasti vzdělávání a experta na danou problematiku,</a:t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>- zprostředkovává přenos informací do území, atd.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</a:tr>
              <a:tr h="141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EVVO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1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Polytechnika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6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Kalokagathia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1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PS Kariérové poradenství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5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PS Rodina škola komunita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85" marR="50885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099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941B80"/>
                </a:solidFill>
                <a:latin typeface="Arial" charset="0"/>
              </a:rPr>
              <a:t>Výstupy činnosti 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buFont typeface="Calibri"/>
              <a:buChar char="-"/>
            </a:pPr>
            <a:r>
              <a:rPr lang="cs-CZ" b="1" dirty="0">
                <a:ea typeface="Calibri"/>
                <a:cs typeface="Calibri"/>
              </a:rPr>
              <a:t>Návrhy spolupráce</a:t>
            </a:r>
            <a:r>
              <a:rPr lang="cs-CZ" dirty="0">
                <a:ea typeface="Calibri"/>
                <a:cs typeface="Calibri"/>
              </a:rPr>
              <a:t> v daném tématu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buFont typeface="Calibri"/>
              <a:buChar char="-"/>
            </a:pPr>
            <a:r>
              <a:rPr lang="cs-CZ" b="1" dirty="0">
                <a:ea typeface="Calibri"/>
                <a:cs typeface="Calibri"/>
              </a:rPr>
              <a:t>Výměna zkušeností a odborných znalostí o metodách a pomůckách a postupech </a:t>
            </a:r>
            <a:endParaRPr lang="cs-CZ" sz="2400" b="1" dirty="0">
              <a:ea typeface="Calibri"/>
              <a:cs typeface="Calibri"/>
            </a:endParaRPr>
          </a:p>
          <a:p>
            <a:pPr lvl="0" algn="just">
              <a:buFont typeface="Calibri"/>
              <a:buChar char="-"/>
            </a:pPr>
            <a:r>
              <a:rPr lang="cs-CZ" b="1" dirty="0">
                <a:ea typeface="Calibri"/>
                <a:cs typeface="Calibri"/>
              </a:rPr>
              <a:t>Identifikace místních lídrů</a:t>
            </a:r>
            <a:r>
              <a:rPr lang="cs-CZ" dirty="0">
                <a:ea typeface="Calibri"/>
                <a:cs typeface="Calibri"/>
              </a:rPr>
              <a:t> a uveřejnění seznamu lídrů na dané </a:t>
            </a:r>
            <a:r>
              <a:rPr lang="cs-CZ" dirty="0" smtClean="0">
                <a:ea typeface="Calibri"/>
                <a:cs typeface="Calibri"/>
              </a:rPr>
              <a:t>téma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buFont typeface="Calibri"/>
              <a:buChar char="-"/>
            </a:pPr>
            <a:r>
              <a:rPr lang="cs-CZ" dirty="0">
                <a:ea typeface="Calibri"/>
                <a:cs typeface="Calibri"/>
              </a:rPr>
              <a:t>kontrola Akčního plánu ve vztahu k jejich odborné </a:t>
            </a:r>
            <a:r>
              <a:rPr lang="cs-CZ" dirty="0" smtClean="0">
                <a:ea typeface="Calibri"/>
                <a:cs typeface="Calibri"/>
              </a:rPr>
              <a:t>působnosti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buFont typeface="Calibri"/>
              <a:buChar char="-"/>
            </a:pPr>
            <a:r>
              <a:rPr lang="cs-CZ" dirty="0">
                <a:ea typeface="Calibri"/>
                <a:cs typeface="Calibri"/>
              </a:rPr>
              <a:t>hledání nových a inovativních řešení identifikovaných potřeb v daných oblastech MAP pro správní obvod MČ P12 a MČ </a:t>
            </a:r>
            <a:r>
              <a:rPr lang="cs-CZ" dirty="0" smtClean="0">
                <a:ea typeface="Calibri"/>
                <a:cs typeface="Calibri"/>
              </a:rPr>
              <a:t>Kunratice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buFont typeface="Calibri"/>
              <a:buChar char="-"/>
            </a:pPr>
            <a:r>
              <a:rPr lang="cs-CZ" dirty="0">
                <a:ea typeface="Calibri"/>
                <a:cs typeface="Calibri"/>
              </a:rPr>
              <a:t>identifikaci potřeb a specifikaci příkladů dobré praxe v oblasti vzdělávání na území MAP MČ </a:t>
            </a:r>
            <a:r>
              <a:rPr lang="cs-CZ" sz="3100" dirty="0">
                <a:ea typeface="Calibri"/>
                <a:cs typeface="Calibri"/>
              </a:rPr>
              <a:t>P12, MČ Praha-Libuš a </a:t>
            </a:r>
            <a:r>
              <a:rPr lang="cs-CZ" dirty="0">
                <a:ea typeface="Calibri"/>
                <a:cs typeface="Calibri"/>
              </a:rPr>
              <a:t>MČ </a:t>
            </a:r>
            <a:r>
              <a:rPr lang="cs-CZ" dirty="0" smtClean="0">
                <a:ea typeface="Calibri"/>
                <a:cs typeface="Calibri"/>
              </a:rPr>
              <a:t>Kunratice 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buFont typeface="Calibri"/>
              <a:buChar char="-"/>
            </a:pPr>
            <a:r>
              <a:rPr lang="cs-CZ" dirty="0">
                <a:ea typeface="Calibri"/>
                <a:cs typeface="Calibri"/>
              </a:rPr>
              <a:t>spolupráci aktivních aktérů oblasti vzdělávání a experta na danou </a:t>
            </a:r>
            <a:r>
              <a:rPr lang="cs-CZ" dirty="0" smtClean="0">
                <a:ea typeface="Calibri"/>
                <a:cs typeface="Calibri"/>
              </a:rPr>
              <a:t>problematiku</a:t>
            </a:r>
            <a:endParaRPr lang="cs-CZ" sz="2400" dirty="0">
              <a:ea typeface="Calibri"/>
              <a:cs typeface="Calibri"/>
            </a:endParaRPr>
          </a:p>
          <a:p>
            <a:pPr lvl="0" algn="just">
              <a:buFont typeface="Calibri"/>
              <a:buChar char="-"/>
            </a:pPr>
            <a:r>
              <a:rPr lang="cs-CZ" dirty="0">
                <a:ea typeface="Calibri"/>
                <a:cs typeface="Calibri"/>
              </a:rPr>
              <a:t>zprostředkovává přenos informací do území, atd.</a:t>
            </a:r>
            <a:endParaRPr lang="cs-CZ" sz="2400" dirty="0">
              <a:ea typeface="Calibri"/>
              <a:cs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074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558</Words>
  <Application>Microsoft Office PowerPoint</Application>
  <PresentationFormat>Předvádění na obrazovce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Pracovní skupiny  Stručná informace o  projektu  MAP P12 pokračuje</vt:lpstr>
      <vt:lpstr>MAP Praha 12 pokračuje</vt:lpstr>
      <vt:lpstr>MAP Praha 12 pokračuje</vt:lpstr>
      <vt:lpstr>MAP – Místní Akční Plán  - strategie v oblasti rozvoje kvality vzdělávání  </vt:lpstr>
      <vt:lpstr>Pracovní skupiny  MAP P12 pokračuje</vt:lpstr>
      <vt:lpstr>Zapojení PS do MAP II</vt:lpstr>
      <vt:lpstr>PS a vazba na cíle MAP</vt:lpstr>
      <vt:lpstr>MAP pokračuje- PS</vt:lpstr>
      <vt:lpstr>Výstupy činnosti PS</vt:lpstr>
      <vt:lpstr>Zapojení PS do MAP II</vt:lpstr>
      <vt:lpstr>Na koho se dále obracet?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 financování  Informace k aktuálním výzvám  OP PPR</dc:title>
  <dc:creator>Lenovo</dc:creator>
  <cp:lastModifiedBy>Kateřina Loukotová</cp:lastModifiedBy>
  <cp:revision>20</cp:revision>
  <dcterms:created xsi:type="dcterms:W3CDTF">2019-05-18T19:21:04Z</dcterms:created>
  <dcterms:modified xsi:type="dcterms:W3CDTF">2019-09-10T14:54:47Z</dcterms:modified>
</cp:coreProperties>
</file>