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4" r:id="rId8"/>
    <p:sldId id="268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zlet.com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5AD78B-CE4F-45A9-8134-65AEE4F492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000" dirty="0">
                <a:solidFill>
                  <a:srgbClr val="0070C0"/>
                </a:solidFill>
              </a:rPr>
              <a:t>Setkání pro vyučující cizích jazyků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sz="2800" dirty="0">
                <a:solidFill>
                  <a:srgbClr val="0070C0"/>
                </a:solidFill>
              </a:rPr>
              <a:t>MAP Praha 12 – 1.10.2020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200541-34EF-4A66-BE3B-F11EAC7A3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 fontScale="62500" lnSpcReduction="20000"/>
          </a:bodyPr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dirty="0"/>
              <a:t>Mgr. Marie Horčičková</a:t>
            </a:r>
          </a:p>
          <a:p>
            <a:pPr algn="ctr"/>
            <a:r>
              <a:rPr lang="cs-CZ" dirty="0"/>
              <a:t>horcickova@zsangel.cz</a:t>
            </a:r>
          </a:p>
        </p:txBody>
      </p:sp>
    </p:spTree>
    <p:extLst>
      <p:ext uri="{BB962C8B-B14F-4D97-AF65-F5344CB8AC3E}">
        <p14:creationId xmlns:p14="http://schemas.microsoft.com/office/powerpoint/2010/main" val="711519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51A92-B8AA-48EC-958D-97435C897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Cambridgeské zkoušky v rámci AJ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F09BD9AA-C97A-45CA-B0ED-16740360133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75468" y="1498862"/>
            <a:ext cx="7210693" cy="5359138"/>
          </a:xfrm>
        </p:spPr>
      </p:pic>
    </p:spTree>
    <p:extLst>
      <p:ext uri="{BB962C8B-B14F-4D97-AF65-F5344CB8AC3E}">
        <p14:creationId xmlns:p14="http://schemas.microsoft.com/office/powerpoint/2010/main" val="1033619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5A7D53-C2E0-4EED-8BC1-7713FDE4F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Diskuse</a:t>
            </a:r>
          </a:p>
        </p:txBody>
      </p:sp>
      <p:pic>
        <p:nvPicPr>
          <p:cNvPr id="1026" name="Picture 2" descr="Free fotobanka : sdělení, povídat si, chatování, aplikace, sociální, síť,  Internet, lidé, informace, mluvený projev, technika, bublina, mluvit,  zpráva, diskuse, Setkání, text, on-line, zpětná vazba, student, vysoká  škola, posel, kreslená pohádka, Animated">
            <a:extLst>
              <a:ext uri="{FF2B5EF4-FFF2-40B4-BE49-F238E27FC236}">
                <a16:creationId xmlns:a16="http://schemas.microsoft.com/office/drawing/2014/main" id="{55286BBF-2CD2-420B-B473-D43597D98D3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893" y="1930400"/>
            <a:ext cx="8349129" cy="492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313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9D4016-F4EC-40BE-AEDD-C7379E79D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Program setkání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EA86FA-CD56-4E06-8572-E61BAFD00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Očekávání</a:t>
            </a:r>
          </a:p>
          <a:p>
            <a:r>
              <a:rPr lang="cs-CZ" dirty="0"/>
              <a:t>Hodinová dotace cizích jazyků – frekvence setkávání s cílovým jazykem</a:t>
            </a:r>
          </a:p>
          <a:p>
            <a:r>
              <a:rPr lang="cs-CZ" dirty="0"/>
              <a:t>Velikost skupin</a:t>
            </a:r>
          </a:p>
          <a:p>
            <a:r>
              <a:rPr lang="cs-CZ" dirty="0"/>
              <a:t>Komunikační jazyk v rámci výuky </a:t>
            </a:r>
          </a:p>
          <a:p>
            <a:r>
              <a:rPr lang="cs-CZ" dirty="0"/>
              <a:t>Rozvoj řečových dovedností vs. rozvíjení jazykových prostředků</a:t>
            </a:r>
          </a:p>
          <a:p>
            <a:r>
              <a:rPr lang="cs-CZ" dirty="0"/>
              <a:t>Spolupráce s rodilými mluvčími</a:t>
            </a:r>
          </a:p>
          <a:p>
            <a:r>
              <a:rPr lang="cs-CZ" dirty="0"/>
              <a:t>Využívané materiály (učebnice, autentické materiály, aj.)</a:t>
            </a:r>
          </a:p>
          <a:p>
            <a:r>
              <a:rPr lang="cs-CZ" dirty="0"/>
              <a:t>Metody distanční výuky</a:t>
            </a:r>
          </a:p>
          <a:p>
            <a:r>
              <a:rPr lang="cs-CZ" dirty="0"/>
              <a:t>Diskuse účastníků </a:t>
            </a:r>
          </a:p>
        </p:txBody>
      </p:sp>
    </p:spTree>
    <p:extLst>
      <p:ext uri="{BB962C8B-B14F-4D97-AF65-F5344CB8AC3E}">
        <p14:creationId xmlns:p14="http://schemas.microsoft.com/office/powerpoint/2010/main" val="1234725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06448-D093-44E4-A7F3-14FE93F07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Hodinová dotace v rámci výuky cizích jazyků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DC77EB-7040-4D67-BEEC-68BA1E35C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to máte u Vás ve škole? Kolik hodin týdně mají děti cizí jazyk?</a:t>
            </a:r>
          </a:p>
          <a:p>
            <a:r>
              <a:rPr lang="cs-CZ" dirty="0"/>
              <a:t>Jaká hodinová dotace by Vám přišla optimální a proč? </a:t>
            </a:r>
          </a:p>
          <a:p>
            <a:r>
              <a:rPr lang="cs-CZ" dirty="0"/>
              <a:t>Jakými způsoby jde frekvenci setkání s cizím jazykem navýšit?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BRAINSTORMING: kurzy v jazykové škole, doučování, setkání s rodilým mluvčím, letní tábory (rodilí mluvčí), sledování filmů v AJ, čtení knížek, sledovat pohádky, CLIL (např. TV v AJ) </a:t>
            </a:r>
          </a:p>
        </p:txBody>
      </p:sp>
    </p:spTree>
    <p:extLst>
      <p:ext uri="{BB962C8B-B14F-4D97-AF65-F5344CB8AC3E}">
        <p14:creationId xmlns:p14="http://schemas.microsoft.com/office/powerpoint/2010/main" val="3775674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B20F32-A64C-4DF7-8771-C06668A085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970202"/>
            <a:ext cx="7766936" cy="1611984"/>
          </a:xfrm>
        </p:spPr>
        <p:txBody>
          <a:bodyPr/>
          <a:lstStyle/>
          <a:p>
            <a:pPr algn="ctr"/>
            <a:r>
              <a:rPr lang="cs-CZ" dirty="0"/>
              <a:t>Velikost skupin v rámci výuky cizích jazyků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B90EF58-C267-4E1A-893E-BDC72EBFF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582186"/>
            <a:ext cx="7766936" cy="2846893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Kolik žáků máte aktuálně v nejmenší/největší skupině?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Jakou velikost považujete za optimální a proč?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Na jaké typy činností jsou menší skupiny vhodné?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Které způsoby vytváření skupin se Vám na škole osvědčily? Jaké s sebou tyto způsoby nesou výhody a nevýhody?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374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7382D-C10B-4BFD-978B-B349EDE66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Řečové dovednosti vs. jazykové prostředky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9C14EF2-1195-49F2-B093-94080E0472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ŘEČOVÉ DOVEDNOSTI</a:t>
            </a:r>
          </a:p>
          <a:p>
            <a:pPr marL="0" indent="0">
              <a:buNone/>
            </a:pPr>
            <a:r>
              <a:rPr lang="cs-CZ" dirty="0"/>
              <a:t>Produktivní:</a:t>
            </a:r>
          </a:p>
          <a:p>
            <a:r>
              <a:rPr lang="cs-CZ" dirty="0"/>
              <a:t>Mluvený projev</a:t>
            </a:r>
          </a:p>
          <a:p>
            <a:r>
              <a:rPr lang="cs-CZ" dirty="0"/>
              <a:t>Písemný projev</a:t>
            </a:r>
          </a:p>
          <a:p>
            <a:pPr marL="0" indent="0">
              <a:buNone/>
            </a:pPr>
            <a:r>
              <a:rPr lang="cs-CZ" dirty="0"/>
              <a:t>Receptivní:</a:t>
            </a:r>
          </a:p>
          <a:p>
            <a:r>
              <a:rPr lang="cs-CZ" dirty="0"/>
              <a:t>Poslech s porozuměním</a:t>
            </a:r>
          </a:p>
          <a:p>
            <a:r>
              <a:rPr lang="cs-CZ" dirty="0"/>
              <a:t>Čtení s porozuměním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A24D2D0-A489-4C71-9113-C8E30D49A5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JAZYKOVÉ PROSTŘEDKY</a:t>
            </a:r>
          </a:p>
          <a:p>
            <a:r>
              <a:rPr lang="cs-CZ" dirty="0"/>
              <a:t>Gramatika</a:t>
            </a:r>
          </a:p>
          <a:p>
            <a:r>
              <a:rPr lang="cs-CZ" dirty="0"/>
              <a:t>Slovní zásoba – </a:t>
            </a:r>
            <a:r>
              <a:rPr lang="cs-CZ" dirty="0" err="1"/>
              <a:t>Quizlet</a:t>
            </a:r>
            <a:r>
              <a:rPr lang="cs-CZ" dirty="0"/>
              <a:t> (</a:t>
            </a:r>
            <a:r>
              <a:rPr lang="cs-CZ" dirty="0">
                <a:hlinkClick r:id="rId2"/>
              </a:rPr>
              <a:t>www.quizlet.com</a:t>
            </a:r>
            <a:r>
              <a:rPr lang="cs-CZ" dirty="0"/>
              <a:t>), myšlenkové mapy</a:t>
            </a:r>
          </a:p>
          <a:p>
            <a:r>
              <a:rPr lang="cs-CZ" dirty="0"/>
              <a:t>Výslovnost</a:t>
            </a:r>
          </a:p>
          <a:p>
            <a:r>
              <a:rPr lang="cs-CZ" dirty="0"/>
              <a:t>Pravopis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943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C7AB80-87B2-4089-830F-531E9A4F9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jazyk v rámci výuky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561165-6353-4AB4-8AFB-CFD9E705A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9343359" cy="3880772"/>
          </a:xfrm>
        </p:spPr>
        <p:txBody>
          <a:bodyPr/>
          <a:lstStyle/>
          <a:p>
            <a:r>
              <a:rPr lang="cs-CZ" sz="3200" dirty="0"/>
              <a:t>Vyjádřete procenty, jakou část výuky jazyka komunikujete v cílovém jazyce? </a:t>
            </a:r>
          </a:p>
          <a:p>
            <a:r>
              <a:rPr lang="cs-CZ" sz="3200" dirty="0"/>
              <a:t>V jakých oblastech vnímáte využití mateřštiny jako přínosné? </a:t>
            </a:r>
          </a:p>
          <a:p>
            <a:r>
              <a:rPr lang="cs-CZ" sz="3200" dirty="0"/>
              <a:t>Jaké učebnice ve výuce využíváte? Doporučili byste je ostatním?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9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93126-EF71-44D5-8654-E07A9C193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Rodilý mluvčí v roli učitele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43F4C6-9116-4CBA-AD4A-8B89B5840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 jakých oblastech výuky vnímáte rodilé mluvčí jako nezastupitelné? </a:t>
            </a:r>
            <a:endParaRPr lang="cs-CZ" sz="2800" i="1" dirty="0"/>
          </a:p>
          <a:p>
            <a:r>
              <a:rPr lang="cs-CZ" sz="2800" dirty="0"/>
              <a:t>Pokud na škole spolupracujete s rodilými mluvčími, jaké formy spolupráce se Vám osvědčily? </a:t>
            </a:r>
          </a:p>
          <a:p>
            <a:r>
              <a:rPr lang="cs-CZ" sz="2800" dirty="0"/>
              <a:t>Jaká vnímáte možná úskalí při výuce rodilých mluvčích? Jak jim lze předcházet? </a:t>
            </a:r>
          </a:p>
        </p:txBody>
      </p:sp>
    </p:spTree>
    <p:extLst>
      <p:ext uri="{BB962C8B-B14F-4D97-AF65-F5344CB8AC3E}">
        <p14:creationId xmlns:p14="http://schemas.microsoft.com/office/powerpoint/2010/main" val="2201411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B68E5-CF52-4B8B-B22E-97839B2DC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ve výuce cizích jazyků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3E77C5-D405-4305-A529-2F0CA0016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6348"/>
            <a:ext cx="9754692" cy="5211097"/>
          </a:xfrm>
        </p:spPr>
        <p:txBody>
          <a:bodyPr>
            <a:normAutofit/>
          </a:bodyPr>
          <a:lstStyle/>
          <a:p>
            <a:r>
              <a:rPr lang="cs-CZ" sz="3200" dirty="0"/>
              <a:t>Jaké formy hodnocení užíváte? </a:t>
            </a:r>
          </a:p>
          <a:p>
            <a:r>
              <a:rPr lang="cs-CZ" sz="3200" dirty="0"/>
              <a:t>Co v hodinách jazyka známkujete? Jaké jsou podle Vás při hodnocení priority? </a:t>
            </a:r>
          </a:p>
          <a:p>
            <a:r>
              <a:rPr lang="cs-CZ" sz="3200" dirty="0"/>
              <a:t>Co je pro Vás při hodnocení obtížné? </a:t>
            </a:r>
          </a:p>
          <a:p>
            <a:r>
              <a:rPr lang="cs-CZ" sz="3200" dirty="0"/>
              <a:t>Jaký je Váš názor na opravování chyb? Opravujete všechny chyby, popř. kdy ne? </a:t>
            </a:r>
          </a:p>
          <a:p>
            <a:pPr marL="0" indent="0">
              <a:buNone/>
            </a:pPr>
            <a:r>
              <a:rPr lang="cs-CZ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34980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181C0-29D0-4067-A86A-74E0CEC38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Distanční výuka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276329-86D8-4EC9-A5AB-3EBECA0D5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7759656" cy="3880772"/>
          </a:xfrm>
        </p:spPr>
        <p:txBody>
          <a:bodyPr/>
          <a:lstStyle/>
          <a:p>
            <a:r>
              <a:rPr lang="cs-CZ" dirty="0"/>
              <a:t>Co se Vám v rámci distanční výuky osvědčilo? </a:t>
            </a:r>
          </a:p>
          <a:p>
            <a:r>
              <a:rPr lang="cs-CZ" dirty="0"/>
              <a:t>Jaké platformy pro distanční výuku využíváte?</a:t>
            </a:r>
          </a:p>
          <a:p>
            <a:r>
              <a:rPr lang="cs-CZ" dirty="0"/>
              <a:t>Jakou část výuky cizího jazyka distančním způsobem by podle Vašeho názoru  měla tvořit online výuka? </a:t>
            </a:r>
          </a:p>
          <a:p>
            <a:r>
              <a:rPr lang="cs-CZ" dirty="0"/>
              <a:t>Daří se Vám komunikovat rodičům rozdíly mezi distančním/online vzděláváním (synchronním/asynchronním)?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23053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Words>430</Words>
  <Application>Microsoft Office PowerPoint</Application>
  <PresentationFormat>Širokoúhlá obrazovka</PresentationFormat>
  <Paragraphs>60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Fazeta</vt:lpstr>
      <vt:lpstr>Setkání pro vyučující cizích jazyků MAP Praha 12 – 1.10.2020</vt:lpstr>
      <vt:lpstr>Program setkání</vt:lpstr>
      <vt:lpstr>Hodinová dotace v rámci výuky cizích jazyků</vt:lpstr>
      <vt:lpstr>Velikost skupin v rámci výuky cizích jazyků</vt:lpstr>
      <vt:lpstr>Řečové dovednosti vs. jazykové prostředky</vt:lpstr>
      <vt:lpstr>Komunikační jazyk v rámci výuky</vt:lpstr>
      <vt:lpstr>Rodilý mluvčí v roli učitele</vt:lpstr>
      <vt:lpstr>Hodnocení ve výuce cizích jazyků</vt:lpstr>
      <vt:lpstr>Distanční výuka</vt:lpstr>
      <vt:lpstr>Cambridgeské zkoušky v rámci AJ</vt:lpstr>
      <vt:lpstr>Diskuse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Setkání pro vyučující cizích jazyků MAP Praha 12 – 1.10.2020</dc:title>
  <dc:creator>Marie Horčičková</dc:creator>
  <cp:lastModifiedBy>Marie Horčičková</cp:lastModifiedBy>
  <cp:revision>21</cp:revision>
  <dcterms:created xsi:type="dcterms:W3CDTF">2020-10-01T07:17:12Z</dcterms:created>
  <dcterms:modified xsi:type="dcterms:W3CDTF">2020-10-02T09:38:36Z</dcterms:modified>
</cp:coreProperties>
</file>