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4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_rels/notesSlide14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8.xml.rels" ContentType="application/vnd.openxmlformats-package.relationships+xml"/>
  <Override PartName="/ppt/notesSlides/notesSlide18.xml" ContentType="application/vnd.openxmlformats-officedocument.presentationml.notesSlid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media/image1.png" ContentType="image/png"/>
  <Override PartName="/ppt/media/image2.png" ContentType="image/png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</p:sldIdLst>
  <p:sldSz cx="9144000" cy="51435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6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cs-CZ" sz="1400" spc="-1" strike="noStrike">
                <a:solidFill>
                  <a:srgbClr val="000000"/>
                </a:solidFill>
                <a:latin typeface="Arial"/>
              </a:rPr>
              <a:t>Klikněte pro přesun snímku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cs-CZ" sz="2000" spc="-1" strike="noStrike">
                <a:latin typeface="Arial"/>
              </a:rPr>
              <a:t>Klikněte pro úpravu formátu komentářů</a:t>
            </a:r>
            <a:endParaRPr b="0" lang="cs-CZ" sz="2000" spc="-1" strike="noStrike">
              <a:latin typeface="Arial"/>
            </a:endParaRPr>
          </a:p>
        </p:txBody>
      </p:sp>
      <p:sp>
        <p:nvSpPr>
          <p:cNvPr id="20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cs-CZ" sz="1400" spc="-1" strike="noStrike">
                <a:latin typeface="Times New Roman"/>
              </a:rPr>
              <a:t>&lt;záhlaví&gt;</a:t>
            </a:r>
            <a:endParaRPr b="0" lang="cs-CZ" sz="1400" spc="-1" strike="noStrike">
              <a:latin typeface="Times New Roman"/>
            </a:endParaRPr>
          </a:p>
        </p:txBody>
      </p:sp>
      <p:sp>
        <p:nvSpPr>
          <p:cNvPr id="201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cs-CZ" sz="1400" spc="-1" strike="noStrike">
                <a:latin typeface="Times New Roman"/>
              </a:rPr>
              <a:t>&lt;datum/čas&gt;</a:t>
            </a:r>
            <a:endParaRPr b="0" lang="cs-CZ" sz="1400" spc="-1" strike="noStrike">
              <a:latin typeface="Times New Roman"/>
            </a:endParaRPr>
          </a:p>
        </p:txBody>
      </p:sp>
      <p:sp>
        <p:nvSpPr>
          <p:cNvPr id="202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cs-CZ" sz="1400" spc="-1" strike="noStrike">
                <a:latin typeface="Times New Roman"/>
              </a:rPr>
              <a:t>&lt;zápatí&gt;</a:t>
            </a:r>
            <a:endParaRPr b="0" lang="cs-CZ" sz="1400" spc="-1" strike="noStrike">
              <a:latin typeface="Times New Roman"/>
            </a:endParaRPr>
          </a:p>
        </p:txBody>
      </p:sp>
      <p:sp>
        <p:nvSpPr>
          <p:cNvPr id="203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F1F74836-2D65-4079-B561-216585ED84F2}" type="slidenum">
              <a:rPr b="0" lang="cs-CZ" sz="1400" spc="-1" strike="noStrike">
                <a:latin typeface="Times New Roman"/>
              </a:rPr>
              <a:t>&lt;číslo&gt;</a:t>
            </a:fld>
            <a:endParaRPr b="0" lang="cs-CZ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sldImg"/>
          </p:nvPr>
        </p:nvSpPr>
        <p:spPr>
          <a:xfrm>
            <a:off x="381240" y="685800"/>
            <a:ext cx="6095520" cy="3428640"/>
          </a:xfrm>
          <a:prstGeom prst="rect">
            <a:avLst/>
          </a:prstGeom>
        </p:spPr>
      </p:sp>
      <p:sp>
        <p:nvSpPr>
          <p:cNvPr id="24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cs" sz="1100" spc="-1" strike="noStrike">
                <a:solidFill>
                  <a:srgbClr val="000000"/>
                </a:solidFill>
                <a:latin typeface="Calibri"/>
                <a:ea typeface="Calibri"/>
              </a:rPr>
              <a:t>míra a způsob zapojení investora/zadavatele a zpracovatele</a:t>
            </a:r>
            <a:endParaRPr b="0" lang="cs-CZ" sz="1100" spc="-1" strike="noStrike">
              <a:latin typeface="Arial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sldImg"/>
          </p:nvPr>
        </p:nvSpPr>
        <p:spPr>
          <a:xfrm>
            <a:off x="381240" y="685800"/>
            <a:ext cx="6095520" cy="3428640"/>
          </a:xfrm>
          <a:prstGeom prst="rect">
            <a:avLst/>
          </a:prstGeom>
        </p:spPr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cs" sz="1100" spc="-1" strike="noStrike">
                <a:solidFill>
                  <a:srgbClr val="000000"/>
                </a:solidFill>
                <a:latin typeface="Calibri"/>
                <a:ea typeface="Calibri"/>
              </a:rPr>
              <a:t>míra a způsob zapojení investora/zadavatele a zpracovatele</a:t>
            </a:r>
            <a:endParaRPr b="0" lang="cs-CZ" sz="1100" spc="-1" strike="noStrike">
              <a:latin typeface="Arial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sldImg"/>
          </p:nvPr>
        </p:nvSpPr>
        <p:spPr>
          <a:xfrm>
            <a:off x="381240" y="685800"/>
            <a:ext cx="6095520" cy="3428640"/>
          </a:xfrm>
          <a:prstGeom prst="rect">
            <a:avLst/>
          </a:prstGeom>
        </p:spPr>
      </p:sp>
      <p:sp>
        <p:nvSpPr>
          <p:cNvPr id="25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cs" sz="1100" spc="-1" strike="noStrike">
                <a:solidFill>
                  <a:srgbClr val="000000"/>
                </a:solidFill>
                <a:latin typeface="Calibri"/>
                <a:ea typeface="Calibri"/>
              </a:rPr>
              <a:t>míra a způsob zapojení investora/zadavatele a zpracovatele</a:t>
            </a:r>
            <a:endParaRPr b="0" lang="cs-CZ" sz="11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490320" y="4863240"/>
            <a:ext cx="5618520" cy="10287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ubTitle"/>
          </p:nvPr>
        </p:nvSpPr>
        <p:spPr>
          <a:xfrm>
            <a:off x="490320" y="4863240"/>
            <a:ext cx="5618520" cy="10287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subTitle"/>
          </p:nvPr>
        </p:nvSpPr>
        <p:spPr>
          <a:xfrm>
            <a:off x="490320" y="4863240"/>
            <a:ext cx="5618520" cy="10287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subTitle"/>
          </p:nvPr>
        </p:nvSpPr>
        <p:spPr>
          <a:xfrm>
            <a:off x="490320" y="4863240"/>
            <a:ext cx="5618520" cy="10287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90320" y="4863240"/>
            <a:ext cx="5618520" cy="10287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fdc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0"/>
            <a:ext cx="9143640" cy="3428640"/>
          </a:xfrm>
          <a:prstGeom prst="rect">
            <a:avLst/>
          </a:prstGeom>
          <a:solidFill>
            <a:schemeClr val="lt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311760" y="392040"/>
            <a:ext cx="8520120" cy="2689920"/>
          </a:xfrm>
          <a:prstGeom prst="rect">
            <a:avLst/>
          </a:prstGeom>
        </p:spPr>
        <p:txBody>
          <a:bodyPr tIns="91440" bIns="91440" anchor="ctr">
            <a:noAutofit/>
          </a:bodyPr>
          <a:p>
            <a:r>
              <a:rPr b="0" lang="cs-CZ" sz="8000" spc="-1" strike="noStrike">
                <a:solidFill>
                  <a:srgbClr val="000000"/>
                </a:solidFill>
                <a:latin typeface="Arial"/>
              </a:rPr>
              <a:t>Klikněte pro úpravu formátu textu nadpisu</a:t>
            </a:r>
            <a:endParaRPr b="0" lang="cs-CZ" sz="8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</p:spPr>
        <p:txBody>
          <a:bodyPr tIns="91440" bIns="9144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924381E0-E333-4EBC-9E94-7EEE903107F9}" type="slidenum">
              <a:rPr b="0" lang="cs" sz="1000" spc="-1" strike="noStrike">
                <a:solidFill>
                  <a:srgbClr val="212121"/>
                </a:solidFill>
                <a:latin typeface="Source Code Pro"/>
                <a:ea typeface="Source Code Pro"/>
              </a:rPr>
              <a:t>&lt;číslo&gt;</a:t>
            </a:fld>
            <a:endParaRPr b="0" lang="cs-CZ" sz="10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400" spc="-1" strike="noStrike">
                <a:solidFill>
                  <a:srgbClr val="000000"/>
                </a:solidFill>
                <a:latin typeface="Arial"/>
              </a:rPr>
              <a:t>Klikněte pro úpravu formátu textu osnovy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400" spc="-1" strike="noStrike">
                <a:solidFill>
                  <a:srgbClr val="000000"/>
                </a:solidFill>
                <a:latin typeface="Arial"/>
              </a:rPr>
              <a:t>Druhá úroveň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400" spc="-1" strike="noStrike">
                <a:solidFill>
                  <a:srgbClr val="000000"/>
                </a:solidFill>
                <a:latin typeface="Arial"/>
              </a:rPr>
              <a:t>Třetí úroveň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400" spc="-1" strike="noStrike">
                <a:solidFill>
                  <a:srgbClr val="000000"/>
                </a:solidFill>
                <a:latin typeface="Arial"/>
              </a:rPr>
              <a:t>Čtvrtá úroveň osnovy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000000"/>
                </a:solidFill>
                <a:latin typeface="Arial"/>
              </a:rPr>
              <a:t>Pátá úroveň osnovy</a:t>
            </a:r>
            <a:endParaRPr b="0" lang="cs-CZ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000000"/>
                </a:solidFill>
                <a:latin typeface="Arial"/>
              </a:rPr>
              <a:t>Šestá úroveň</a:t>
            </a:r>
            <a:endParaRPr b="0" lang="cs-CZ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000000"/>
                </a:solidFill>
                <a:latin typeface="Arial"/>
              </a:rPr>
              <a:t>Sedmá úroveň</a:t>
            </a:r>
            <a:endParaRPr b="0" lang="cs-CZ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fdc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2802600" y="802440"/>
            <a:ext cx="3538080" cy="3538080"/>
          </a:xfrm>
          <a:prstGeom prst="rect">
            <a:avLst/>
          </a:prstGeom>
        </p:spPr>
        <p:txBody>
          <a:bodyPr tIns="91440" bIns="91440" anchor="ctr">
            <a:noAutofit/>
          </a:bodyPr>
          <a:p>
            <a:r>
              <a:rPr b="0" lang="cs-CZ" sz="4800" spc="-1" strike="noStrike">
                <a:solidFill>
                  <a:srgbClr val="000000"/>
                </a:solidFill>
                <a:latin typeface="Arial"/>
              </a:rPr>
              <a:t>Klikněte pro úpravu formátu textu nadpisu</a:t>
            </a:r>
            <a:endParaRPr b="0" lang="cs-CZ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</p:spPr>
        <p:txBody>
          <a:bodyPr tIns="91440" bIns="9144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44BDC873-558E-493E-B5C2-EB98FF86221B}" type="slidenum">
              <a:rPr b="0" lang="cs" sz="1000" spc="-1" strike="noStrike">
                <a:solidFill>
                  <a:srgbClr val="212121"/>
                </a:solidFill>
                <a:latin typeface="Source Code Pro"/>
                <a:ea typeface="Source Code Pro"/>
              </a:rPr>
              <a:t>&lt;číslo&gt;</a:t>
            </a:fld>
            <a:endParaRPr b="0" lang="cs-CZ" sz="1000" spc="-1" strike="noStrike"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400" spc="-1" strike="noStrike">
                <a:solidFill>
                  <a:srgbClr val="000000"/>
                </a:solidFill>
                <a:latin typeface="Arial"/>
              </a:rPr>
              <a:t>Klikněte pro úpravu formátu textu osnovy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400" spc="-1" strike="noStrike">
                <a:solidFill>
                  <a:srgbClr val="000000"/>
                </a:solidFill>
                <a:latin typeface="Arial"/>
              </a:rPr>
              <a:t>Druhá úroveň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400" spc="-1" strike="noStrike">
                <a:solidFill>
                  <a:srgbClr val="000000"/>
                </a:solidFill>
                <a:latin typeface="Arial"/>
              </a:rPr>
              <a:t>Třetí úroveň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400" spc="-1" strike="noStrike">
                <a:solidFill>
                  <a:srgbClr val="000000"/>
                </a:solidFill>
                <a:latin typeface="Arial"/>
              </a:rPr>
              <a:t>Čtvrtá úroveň osnovy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000000"/>
                </a:solidFill>
                <a:latin typeface="Arial"/>
              </a:rPr>
              <a:t>Pátá úroveň osnovy</a:t>
            </a:r>
            <a:endParaRPr b="0" lang="cs-CZ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000000"/>
                </a:solidFill>
                <a:latin typeface="Arial"/>
              </a:rPr>
              <a:t>Šestá úroveň</a:t>
            </a:r>
            <a:endParaRPr b="0" lang="cs-CZ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000000"/>
                </a:solidFill>
                <a:latin typeface="Arial"/>
              </a:rPr>
              <a:t>Sedmá úroveň</a:t>
            </a:r>
            <a:endParaRPr b="0" lang="cs-CZ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4572000" y="0"/>
            <a:ext cx="4571640" cy="5143320"/>
          </a:xfrm>
          <a:prstGeom prst="rect">
            <a:avLst/>
          </a:prstGeom>
          <a:solidFill>
            <a:schemeClr val="dk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0" name="CustomShape 2"/>
          <p:cNvSpPr/>
          <p:nvPr/>
        </p:nvSpPr>
        <p:spPr>
          <a:xfrm>
            <a:off x="5029560" y="4495680"/>
            <a:ext cx="46800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575">
            <a:solidFill>
              <a:schemeClr val="l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1" name="PlaceHolder 3"/>
          <p:cNvSpPr>
            <a:spLocks noGrp="1"/>
          </p:cNvSpPr>
          <p:nvPr>
            <p:ph type="title"/>
          </p:nvPr>
        </p:nvSpPr>
        <p:spPr>
          <a:xfrm>
            <a:off x="265680" y="1081440"/>
            <a:ext cx="4044960" cy="1710000"/>
          </a:xfrm>
          <a:prstGeom prst="rect">
            <a:avLst/>
          </a:prstGeom>
        </p:spPr>
        <p:txBody>
          <a:bodyPr tIns="91440" bIns="91440" anchor="b">
            <a:noAutofit/>
          </a:bodyPr>
          <a:p>
            <a:r>
              <a:rPr b="0" lang="cs-CZ" sz="5400" spc="-1" strike="noStrike">
                <a:solidFill>
                  <a:srgbClr val="000000"/>
                </a:solidFill>
                <a:latin typeface="Arial"/>
              </a:rPr>
              <a:t>Klikněte pro úpravu formátu textu nadpisu</a:t>
            </a:r>
            <a:endParaRPr b="0" lang="cs-CZ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4939560" y="724320"/>
            <a:ext cx="3836520" cy="3694680"/>
          </a:xfrm>
          <a:prstGeom prst="rect">
            <a:avLst/>
          </a:prstGeom>
        </p:spPr>
        <p:txBody>
          <a:bodyPr tIns="91440" bIns="91440" anchor="ctr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latin typeface="Arial"/>
              </a:rPr>
              <a:t>Klikněte pro úpravu formátu textu osnovy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solidFill>
                  <a:srgbClr val="000000"/>
                </a:solidFill>
                <a:latin typeface="Arial"/>
              </a:rPr>
              <a:t>Druhá úroveň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latin typeface="Arial"/>
              </a:rPr>
              <a:t>Třetí úroveň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solidFill>
                  <a:srgbClr val="000000"/>
                </a:solidFill>
                <a:latin typeface="Arial"/>
              </a:rPr>
              <a:t>Čtvrtá úroveň osnovy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latin typeface="Arial"/>
              </a:rPr>
              <a:t>Pátá úroveň osnovy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latin typeface="Arial"/>
              </a:rPr>
              <a:t>Šestá úroveň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00000"/>
                </a:solidFill>
                <a:latin typeface="Arial"/>
              </a:rPr>
              <a:t>Sedmá úroveň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</p:spPr>
        <p:txBody>
          <a:bodyPr tIns="91440" bIns="9144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95E55B61-594E-4A48-8FBC-AA336C22D75B}" type="slidenum">
              <a:rPr b="0" lang="cs" sz="1000" spc="-1" strike="noStrike">
                <a:solidFill>
                  <a:srgbClr val="212121"/>
                </a:solidFill>
                <a:latin typeface="Source Code Pro"/>
                <a:ea typeface="Source Code Pro"/>
              </a:rPr>
              <a:t>&lt;číslo&gt;</a:t>
            </a:fld>
            <a:endParaRPr b="0" lang="cs-CZ" sz="10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311760" y="555480"/>
            <a:ext cx="2807640" cy="755280"/>
          </a:xfrm>
          <a:prstGeom prst="rect">
            <a:avLst/>
          </a:prstGeom>
        </p:spPr>
        <p:txBody>
          <a:bodyPr tIns="91440" bIns="91440" anchor="b">
            <a:noAutofit/>
          </a:bodyPr>
          <a:p>
            <a:r>
              <a:rPr b="0" lang="cs-CZ" sz="3000" spc="-1" strike="noStrike">
                <a:solidFill>
                  <a:srgbClr val="000000"/>
                </a:solidFill>
                <a:latin typeface="Arial"/>
              </a:rPr>
              <a:t>Klikněte pro úpravu formátu textu nadpisu</a:t>
            </a:r>
            <a:endParaRPr b="0" lang="cs-CZ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311760" y="1389600"/>
            <a:ext cx="2807640" cy="3179160"/>
          </a:xfrm>
          <a:prstGeom prst="rect">
            <a:avLst/>
          </a:prstGeom>
        </p:spPr>
        <p:txBody>
          <a:bodyPr tIns="91440" bIns="91440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200" spc="-1" strike="noStrike">
                <a:solidFill>
                  <a:srgbClr val="000000"/>
                </a:solidFill>
                <a:latin typeface="Arial"/>
              </a:rPr>
              <a:t>Klikněte pro úpravu formátu textu osnovy</a:t>
            </a:r>
            <a:endParaRPr b="0" lang="cs-CZ" sz="1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200" spc="-1" strike="noStrike">
                <a:solidFill>
                  <a:srgbClr val="000000"/>
                </a:solidFill>
                <a:latin typeface="Arial"/>
              </a:rPr>
              <a:t>Druhá úroveň</a:t>
            </a:r>
            <a:endParaRPr b="0" lang="cs-CZ" sz="12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200" spc="-1" strike="noStrike">
                <a:solidFill>
                  <a:srgbClr val="000000"/>
                </a:solidFill>
                <a:latin typeface="Arial"/>
              </a:rPr>
              <a:t>Třetí úroveň</a:t>
            </a:r>
            <a:endParaRPr b="0" lang="cs-CZ" sz="12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200" spc="-1" strike="noStrike">
                <a:solidFill>
                  <a:srgbClr val="000000"/>
                </a:solidFill>
                <a:latin typeface="Arial"/>
              </a:rPr>
              <a:t>Čtvrtá úroveň osnovy</a:t>
            </a:r>
            <a:endParaRPr b="0" lang="cs-CZ" sz="12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200" spc="-1" strike="noStrike">
                <a:solidFill>
                  <a:srgbClr val="000000"/>
                </a:solidFill>
                <a:latin typeface="Arial"/>
              </a:rPr>
              <a:t>Pátá úroveň osnovy</a:t>
            </a:r>
            <a:endParaRPr b="0" lang="cs-CZ" sz="12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200" spc="-1" strike="noStrike">
                <a:solidFill>
                  <a:srgbClr val="000000"/>
                </a:solidFill>
                <a:latin typeface="Arial"/>
              </a:rPr>
              <a:t>Šestá úroveň</a:t>
            </a:r>
            <a:endParaRPr b="0" lang="cs-CZ" sz="12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200" spc="-1" strike="noStrike">
                <a:solidFill>
                  <a:srgbClr val="000000"/>
                </a:solidFill>
                <a:latin typeface="Arial"/>
              </a:rPr>
              <a:t>Sedmá úroveň</a:t>
            </a:r>
            <a:endParaRPr b="0" lang="cs-CZ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</p:spPr>
        <p:txBody>
          <a:bodyPr tIns="91440" bIns="9144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0EDD38AF-2152-47F2-9292-93C65277260C}" type="slidenum">
              <a:rPr b="0" lang="cs" sz="1000" spc="-1" strike="noStrike">
                <a:solidFill>
                  <a:srgbClr val="212121"/>
                </a:solidFill>
                <a:latin typeface="Source Code Pro"/>
                <a:ea typeface="Source Code Pro"/>
              </a:rPr>
              <a:t>&lt;číslo&gt;</a:t>
            </a:fld>
            <a:endParaRPr b="0" lang="cs-CZ" sz="10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7c7c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618520" cy="4090320"/>
          </a:xfrm>
          <a:prstGeom prst="rect">
            <a:avLst/>
          </a:prstGeom>
        </p:spPr>
        <p:txBody>
          <a:bodyPr tIns="91440" bIns="91440" anchor="ctr">
            <a:noAutofit/>
          </a:bodyPr>
          <a:p>
            <a:r>
              <a:rPr b="0" lang="cs-CZ" sz="6000" spc="-1" strike="noStrike">
                <a:solidFill>
                  <a:srgbClr val="000000"/>
                </a:solidFill>
                <a:latin typeface="Arial"/>
              </a:rPr>
              <a:t>Klikněte pro úpravu formátu textu nadpisu</a:t>
            </a:r>
            <a:endParaRPr b="0" lang="cs-CZ" sz="6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</p:spPr>
        <p:txBody>
          <a:bodyPr tIns="91440" bIns="9144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646912B9-1186-40F5-924B-5B18677F1A9C}" type="slidenum">
              <a:rPr b="0" lang="cs" sz="1000" spc="-1" strike="noStrike">
                <a:solidFill>
                  <a:srgbClr val="ffffff"/>
                </a:solidFill>
                <a:latin typeface="Source Code Pro"/>
                <a:ea typeface="Source Code Pro"/>
              </a:rPr>
              <a:t>&lt;číslo&gt;</a:t>
            </a:fld>
            <a:endParaRPr b="0" lang="cs-CZ" sz="1000" spc="-1" strike="noStrike">
              <a:latin typeface="Times New Roman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400" spc="-1" strike="noStrike">
                <a:solidFill>
                  <a:srgbClr val="000000"/>
                </a:solidFill>
                <a:latin typeface="Arial"/>
              </a:rPr>
              <a:t>Klikněte pro úpravu formátu textu osnovy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400" spc="-1" strike="noStrike">
                <a:solidFill>
                  <a:srgbClr val="000000"/>
                </a:solidFill>
                <a:latin typeface="Arial"/>
              </a:rPr>
              <a:t>Druhá úroveň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400" spc="-1" strike="noStrike">
                <a:solidFill>
                  <a:srgbClr val="000000"/>
                </a:solidFill>
                <a:latin typeface="Arial"/>
              </a:rPr>
              <a:t>Třetí úroveň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400" spc="-1" strike="noStrike">
                <a:solidFill>
                  <a:srgbClr val="000000"/>
                </a:solidFill>
                <a:latin typeface="Arial"/>
              </a:rPr>
              <a:t>Čtvrtá úroveň osnovy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000000"/>
                </a:solidFill>
                <a:latin typeface="Arial"/>
              </a:rPr>
              <a:t>Pátá úroveň osnovy</a:t>
            </a:r>
            <a:endParaRPr b="0" lang="cs-CZ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000000"/>
                </a:solidFill>
                <a:latin typeface="Arial"/>
              </a:rPr>
              <a:t>Šestá úroveň</a:t>
            </a:r>
            <a:endParaRPr b="0" lang="cs-CZ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000000"/>
                </a:solidFill>
                <a:latin typeface="Arial"/>
              </a:rPr>
              <a:t>Sedmá úroveň</a:t>
            </a:r>
            <a:endParaRPr b="0" lang="cs-CZ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fdc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TextShape 1"/>
          <p:cNvSpPr txBox="1"/>
          <p:nvPr/>
        </p:nvSpPr>
        <p:spPr>
          <a:xfrm>
            <a:off x="311760" y="564840"/>
            <a:ext cx="8520120" cy="26899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11400" spc="-1" strike="noStrike">
                <a:solidFill>
                  <a:srgbClr val="212121"/>
                </a:solidFill>
                <a:latin typeface="Amatic SC"/>
                <a:ea typeface="Amatic SC"/>
              </a:rPr>
              <a:t>Mladá místa</a:t>
            </a:r>
            <a:endParaRPr b="0" lang="cs-CZ" sz="11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05" name="Google Shape;57;p1" descr=""/>
          <p:cNvPicPr/>
          <p:nvPr/>
        </p:nvPicPr>
        <p:blipFill>
          <a:blip r:embed="rId1"/>
          <a:stretch/>
        </p:blipFill>
        <p:spPr>
          <a:xfrm>
            <a:off x="7447320" y="4443480"/>
            <a:ext cx="1303920" cy="383400"/>
          </a:xfrm>
          <a:prstGeom prst="rect">
            <a:avLst/>
          </a:prstGeom>
          <a:ln w="0">
            <a:noFill/>
          </a:ln>
        </p:spPr>
      </p:pic>
      <p:pic>
        <p:nvPicPr>
          <p:cNvPr id="206" name="Google Shape;58;p1" descr=""/>
          <p:cNvPicPr/>
          <p:nvPr/>
        </p:nvPicPr>
        <p:blipFill>
          <a:blip r:embed="rId2"/>
          <a:stretch/>
        </p:blipFill>
        <p:spPr>
          <a:xfrm>
            <a:off x="6306120" y="4483800"/>
            <a:ext cx="1019880" cy="499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1c2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TextShape 1"/>
          <p:cNvSpPr txBox="1"/>
          <p:nvPr/>
        </p:nvSpPr>
        <p:spPr>
          <a:xfrm>
            <a:off x="2802600" y="861120"/>
            <a:ext cx="3538080" cy="35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4800" spc="-1" strike="noStrike">
                <a:solidFill>
                  <a:srgbClr val="212121"/>
                </a:solidFill>
                <a:latin typeface="Amatic SC"/>
                <a:ea typeface="Amatic SC"/>
              </a:rPr>
              <a:t>příprava participace dětí a mládeže v praxi</a:t>
            </a:r>
            <a:endParaRPr b="0" lang="cs-CZ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6cd4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TextShape 1"/>
          <p:cNvSpPr txBox="1"/>
          <p:nvPr/>
        </p:nvSpPr>
        <p:spPr>
          <a:xfrm>
            <a:off x="490320" y="526320"/>
            <a:ext cx="6779520" cy="40903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cs" sz="6400" spc="-1" strike="noStrike">
                <a:solidFill>
                  <a:srgbClr val="ffffff"/>
                </a:solidFill>
                <a:latin typeface="Amatic SC"/>
                <a:ea typeface="Amatic SC"/>
              </a:rPr>
              <a:t>klíčová témata k hovoru </a:t>
            </a:r>
            <a:br/>
            <a:r>
              <a:rPr b="1" lang="cs" sz="6400" spc="-1" strike="noStrike">
                <a:solidFill>
                  <a:srgbClr val="ffffff"/>
                </a:solidFill>
                <a:latin typeface="Amatic SC"/>
                <a:ea typeface="Amatic SC"/>
              </a:rPr>
              <a:t>při přípravě participativních aktivit</a:t>
            </a:r>
            <a:endParaRPr b="0" lang="cs-CZ" sz="6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TextShape 1"/>
          <p:cNvSpPr txBox="1"/>
          <p:nvPr/>
        </p:nvSpPr>
        <p:spPr>
          <a:xfrm>
            <a:off x="2802600" y="802440"/>
            <a:ext cx="3538080" cy="35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4800" spc="-1" strike="noStrike">
                <a:solidFill>
                  <a:srgbClr val="212121"/>
                </a:solidFill>
                <a:latin typeface="Amatic SC"/>
                <a:ea typeface="Amatic SC"/>
              </a:rPr>
              <a:t>specifika zapojení mládeže</a:t>
            </a:r>
            <a:endParaRPr b="0" lang="cs-CZ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extShape 1"/>
          <p:cNvSpPr txBox="1"/>
          <p:nvPr/>
        </p:nvSpPr>
        <p:spPr>
          <a:xfrm>
            <a:off x="369360" y="1711080"/>
            <a:ext cx="3520440" cy="17208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5000" spc="-1" strike="noStrike">
                <a:solidFill>
                  <a:srgbClr val="212121"/>
                </a:solidFill>
                <a:latin typeface="Amatic SC"/>
                <a:ea typeface="Amatic SC"/>
              </a:rPr>
              <a:t>dvě základní chyby</a:t>
            </a:r>
            <a:endParaRPr b="0" lang="cs-CZ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3" name="TextShape 2"/>
          <p:cNvSpPr txBox="1"/>
          <p:nvPr/>
        </p:nvSpPr>
        <p:spPr>
          <a:xfrm>
            <a:off x="4939560" y="724320"/>
            <a:ext cx="3836520" cy="36946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podcenění potenciálu dětí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x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“</a:t>
            </a: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děti jsou šikovné, lze se od nich hodně dozvědět”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extShape 1"/>
          <p:cNvSpPr txBox="1"/>
          <p:nvPr/>
        </p:nvSpPr>
        <p:spPr>
          <a:xfrm>
            <a:off x="311760" y="1264320"/>
            <a:ext cx="7761960" cy="7552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cs" sz="3600" spc="-1" strike="noStrike">
                <a:solidFill>
                  <a:srgbClr val="212121"/>
                </a:solidFill>
                <a:highlight>
                  <a:srgbClr val="00fdc8"/>
                </a:highlight>
                <a:latin typeface="Amatic SC"/>
                <a:ea typeface="Amatic SC"/>
              </a:rPr>
              <a:t>Jak chybám předcházet?</a:t>
            </a:r>
            <a:endParaRPr b="0" lang="cs-CZ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TextShape 2"/>
          <p:cNvSpPr txBox="1"/>
          <p:nvPr/>
        </p:nvSpPr>
        <p:spPr>
          <a:xfrm>
            <a:off x="311760" y="1907640"/>
            <a:ext cx="8427600" cy="19062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 marL="457200" indent="-329760">
              <a:lnSpc>
                <a:spcPct val="115000"/>
              </a:lnSpc>
              <a:buClr>
                <a:srgbClr val="666666"/>
              </a:buClr>
              <a:buFont typeface="Source Code Pro"/>
              <a:buChar char="●"/>
            </a:pPr>
            <a:r>
              <a:rPr b="0" lang="cs" sz="1600" spc="-1" strike="noStrike">
                <a:solidFill>
                  <a:srgbClr val="666666"/>
                </a:solidFill>
                <a:latin typeface="Source Code Pro"/>
                <a:ea typeface="Source Code Pro"/>
              </a:rPr>
              <a:t>motivace účastníků</a:t>
            </a:r>
            <a:endParaRPr b="0" lang="cs-CZ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29760">
              <a:lnSpc>
                <a:spcPct val="115000"/>
              </a:lnSpc>
              <a:buClr>
                <a:srgbClr val="666666"/>
              </a:buClr>
              <a:buFont typeface="Source Code Pro"/>
              <a:buChar char="●"/>
            </a:pPr>
            <a:r>
              <a:rPr b="0" lang="cs" sz="1600" spc="-1" strike="noStrike">
                <a:solidFill>
                  <a:srgbClr val="666666"/>
                </a:solidFill>
                <a:latin typeface="Source Code Pro"/>
                <a:ea typeface="Source Code Pro"/>
              </a:rPr>
              <a:t>upřímnost a etický rozměr participace</a:t>
            </a:r>
            <a:endParaRPr b="0" lang="cs-CZ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29760">
              <a:lnSpc>
                <a:spcPct val="115000"/>
              </a:lnSpc>
              <a:buClr>
                <a:srgbClr val="666666"/>
              </a:buClr>
              <a:buFont typeface="Source Code Pro"/>
              <a:buChar char="●"/>
            </a:pPr>
            <a:r>
              <a:rPr b="0" lang="cs" sz="1600" spc="-1" strike="noStrike">
                <a:solidFill>
                  <a:srgbClr val="666666"/>
                </a:solidFill>
                <a:latin typeface="Source Code Pro"/>
                <a:ea typeface="Source Code Pro"/>
              </a:rPr>
              <a:t>vhodný formát a jazyk</a:t>
            </a:r>
            <a:endParaRPr b="0" lang="cs-CZ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29760">
              <a:lnSpc>
                <a:spcPct val="115000"/>
              </a:lnSpc>
              <a:buClr>
                <a:srgbClr val="666666"/>
              </a:buClr>
              <a:buFont typeface="Source Code Pro"/>
              <a:buChar char="●"/>
            </a:pPr>
            <a:r>
              <a:rPr b="0" lang="cs" sz="1600" spc="-1" strike="noStrike">
                <a:solidFill>
                  <a:srgbClr val="666666"/>
                </a:solidFill>
                <a:latin typeface="Source Code Pro"/>
                <a:ea typeface="Source Code Pro"/>
              </a:rPr>
              <a:t>uzpůsobení aktivit věku dětí</a:t>
            </a:r>
            <a:endParaRPr b="0" lang="cs-CZ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29760">
              <a:lnSpc>
                <a:spcPct val="115000"/>
              </a:lnSpc>
              <a:buClr>
                <a:srgbClr val="666666"/>
              </a:buClr>
              <a:buFont typeface="Source Code Pro"/>
              <a:buChar char="●"/>
            </a:pPr>
            <a:r>
              <a:rPr b="0" lang="cs" sz="1600" spc="-1" strike="noStrike">
                <a:solidFill>
                  <a:srgbClr val="666666"/>
                </a:solidFill>
                <a:latin typeface="Source Code Pro"/>
                <a:ea typeface="Source Code Pro"/>
              </a:rPr>
              <a:t>specifické požadavky na lektory</a:t>
            </a:r>
            <a:endParaRPr b="0" lang="cs-CZ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6cd4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TextShape 1"/>
          <p:cNvSpPr txBox="1"/>
          <p:nvPr/>
        </p:nvSpPr>
        <p:spPr>
          <a:xfrm>
            <a:off x="2802600" y="802440"/>
            <a:ext cx="3538080" cy="35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4800" spc="-1" strike="noStrike">
                <a:solidFill>
                  <a:srgbClr val="212121"/>
                </a:solidFill>
                <a:latin typeface="Amatic SC"/>
                <a:ea typeface="Amatic SC"/>
              </a:rPr>
              <a:t>sběr &amp; vyhodnocování dat</a:t>
            </a:r>
            <a:endParaRPr b="0" lang="cs-CZ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TextShape 1"/>
          <p:cNvSpPr txBox="1"/>
          <p:nvPr/>
        </p:nvSpPr>
        <p:spPr>
          <a:xfrm>
            <a:off x="268560" y="1913760"/>
            <a:ext cx="3664440" cy="13154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3600" spc="-1" strike="noStrike">
                <a:solidFill>
                  <a:srgbClr val="f6cd4c"/>
                </a:solidFill>
                <a:highlight>
                  <a:srgbClr val="00fdc8"/>
                </a:highlight>
                <a:latin typeface="Amatic SC"/>
                <a:ea typeface="Amatic SC"/>
              </a:rPr>
              <a:t>eticko-metodologické standardy</a:t>
            </a:r>
            <a:endParaRPr b="0" lang="cs-CZ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8" name="CustomShape 2"/>
          <p:cNvSpPr/>
          <p:nvPr/>
        </p:nvSpPr>
        <p:spPr>
          <a:xfrm>
            <a:off x="4521240" y="0"/>
            <a:ext cx="4622760" cy="5143320"/>
          </a:xfrm>
          <a:prstGeom prst="rect">
            <a:avLst/>
          </a:prstGeom>
          <a:solidFill>
            <a:schemeClr val="accent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29" name="CustomShape 3"/>
          <p:cNvSpPr/>
          <p:nvPr/>
        </p:nvSpPr>
        <p:spPr>
          <a:xfrm>
            <a:off x="4572000" y="966240"/>
            <a:ext cx="4746600" cy="369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 marL="457200" indent="-342720">
              <a:lnSpc>
                <a:spcPct val="115000"/>
              </a:lnSpc>
              <a:buClr>
                <a:srgbClr val="212121"/>
              </a:buClr>
              <a:buFont typeface="Source Code Pro"/>
              <a:buChar char="●"/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transparentní způsob</a:t>
            </a:r>
            <a:endParaRPr b="0" lang="cs-CZ" sz="1800" spc="-1" strike="noStrike"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212121"/>
              </a:buClr>
              <a:buFont typeface="Source Code Pro"/>
              <a:buChar char="●"/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správnost autorovy představy</a:t>
            </a:r>
            <a:endParaRPr b="0" lang="cs-CZ" sz="1800" spc="-1" strike="noStrike"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212121"/>
              </a:buClr>
              <a:buFont typeface="Source Code Pro"/>
              <a:buChar char="●"/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vyvarování se anekdotismu</a:t>
            </a:r>
            <a:endParaRPr b="0" lang="cs-CZ" sz="1800" spc="-1" strike="noStrike"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212121"/>
              </a:buClr>
              <a:buFont typeface="Source Code Pro"/>
              <a:buChar char="●"/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čas na vyhodnocení dat</a:t>
            </a:r>
            <a:endParaRPr b="0" lang="cs-CZ" sz="1800" spc="-1" strike="noStrike"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endParaRPr b="0" lang="cs-CZ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fdc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TextShape 1"/>
          <p:cNvSpPr txBox="1"/>
          <p:nvPr/>
        </p:nvSpPr>
        <p:spPr>
          <a:xfrm>
            <a:off x="2802600" y="802440"/>
            <a:ext cx="3538080" cy="35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4800" spc="-1" strike="noStrike">
                <a:solidFill>
                  <a:srgbClr val="212121"/>
                </a:solidFill>
                <a:latin typeface="Amatic SC"/>
                <a:ea typeface="Amatic SC"/>
              </a:rPr>
              <a:t>zpětná vazba</a:t>
            </a:r>
            <a:endParaRPr b="0" lang="cs-CZ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TextShape 1"/>
          <p:cNvSpPr txBox="1"/>
          <p:nvPr/>
        </p:nvSpPr>
        <p:spPr>
          <a:xfrm>
            <a:off x="311760" y="1264320"/>
            <a:ext cx="7761960" cy="7552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cs" sz="3600" spc="-1" strike="noStrike">
                <a:solidFill>
                  <a:srgbClr val="212121"/>
                </a:solidFill>
                <a:highlight>
                  <a:srgbClr val="00fdc8"/>
                </a:highlight>
                <a:latin typeface="Amatic SC"/>
                <a:ea typeface="Amatic SC"/>
              </a:rPr>
              <a:t>průběžná zpětná vazba</a:t>
            </a:r>
            <a:endParaRPr b="0" lang="cs-CZ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2" name="TextShape 2"/>
          <p:cNvSpPr txBox="1"/>
          <p:nvPr/>
        </p:nvSpPr>
        <p:spPr>
          <a:xfrm>
            <a:off x="311760" y="1907640"/>
            <a:ext cx="8427600" cy="250056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>
              <a:lnSpc>
                <a:spcPct val="115000"/>
              </a:lnSpc>
              <a:tabLst>
                <a:tab algn="l" pos="0"/>
              </a:tabLst>
            </a:pP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29760">
              <a:lnSpc>
                <a:spcPct val="115000"/>
              </a:lnSpc>
              <a:buClr>
                <a:srgbClr val="666666"/>
              </a:buClr>
              <a:buFont typeface="Source Code Pro"/>
              <a:buChar char="●"/>
              <a:tabLst>
                <a:tab algn="l" pos="0"/>
              </a:tabLst>
            </a:pPr>
            <a:r>
              <a:rPr b="0" lang="cs" sz="1600" spc="-1" strike="noStrike">
                <a:solidFill>
                  <a:srgbClr val="666666"/>
                </a:solidFill>
                <a:latin typeface="Source Code Pro"/>
                <a:ea typeface="Source Code Pro"/>
              </a:rPr>
              <a:t>Co vás na této části zaujalo?</a:t>
            </a:r>
            <a:endParaRPr b="0" lang="cs-CZ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29760">
              <a:lnSpc>
                <a:spcPct val="115000"/>
              </a:lnSpc>
              <a:buClr>
                <a:srgbClr val="666666"/>
              </a:buClr>
              <a:buFont typeface="Source Code Pro"/>
              <a:buChar char="●"/>
              <a:tabLst>
                <a:tab algn="l" pos="0"/>
              </a:tabLst>
            </a:pPr>
            <a:r>
              <a:rPr b="0" lang="cs" sz="1600" spc="-1" strike="noStrike">
                <a:solidFill>
                  <a:srgbClr val="666666"/>
                </a:solidFill>
                <a:latin typeface="Source Code Pro"/>
                <a:ea typeface="Source Code Pro"/>
              </a:rPr>
              <a:t>Proč je potřeba tento prvek v prostoru?</a:t>
            </a:r>
            <a:endParaRPr b="0" lang="cs-CZ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29760">
              <a:lnSpc>
                <a:spcPct val="115000"/>
              </a:lnSpc>
              <a:buClr>
                <a:srgbClr val="666666"/>
              </a:buClr>
              <a:buFont typeface="Source Code Pro"/>
              <a:buChar char="●"/>
              <a:tabLst>
                <a:tab algn="l" pos="0"/>
              </a:tabLst>
            </a:pPr>
            <a:r>
              <a:rPr b="0" lang="cs" sz="1600" spc="-1" strike="noStrike">
                <a:solidFill>
                  <a:srgbClr val="666666"/>
                </a:solidFill>
                <a:latin typeface="Source Code Pro"/>
                <a:ea typeface="Source Code Pro"/>
              </a:rPr>
              <a:t>Jaký problém/potřebu tento prvek řeší? </a:t>
            </a:r>
            <a:endParaRPr b="0" lang="cs-CZ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29760">
              <a:lnSpc>
                <a:spcPct val="115000"/>
              </a:lnSpc>
              <a:buClr>
                <a:srgbClr val="666666"/>
              </a:buClr>
              <a:buFont typeface="Source Code Pro"/>
              <a:buChar char="●"/>
              <a:tabLst>
                <a:tab algn="l" pos="0"/>
              </a:tabLst>
            </a:pPr>
            <a:r>
              <a:rPr b="0" lang="cs" sz="1600" spc="-1" strike="noStrike">
                <a:solidFill>
                  <a:srgbClr val="666666"/>
                </a:solidFill>
                <a:latin typeface="Source Code Pro"/>
                <a:ea typeface="Source Code Pro"/>
              </a:rPr>
              <a:t>Můžete mi vysvětlit důležitost této barvy? </a:t>
            </a:r>
            <a:endParaRPr b="0" lang="cs-CZ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29760">
              <a:lnSpc>
                <a:spcPct val="115000"/>
              </a:lnSpc>
              <a:buClr>
                <a:srgbClr val="666666"/>
              </a:buClr>
              <a:buFont typeface="Source Code Pro"/>
              <a:buChar char="●"/>
              <a:tabLst>
                <a:tab algn="l" pos="0"/>
              </a:tabLst>
            </a:pPr>
            <a:r>
              <a:rPr b="0" lang="cs" sz="1600" spc="-1" strike="noStrike">
                <a:solidFill>
                  <a:srgbClr val="666666"/>
                </a:solidFill>
                <a:latin typeface="Source Code Pro"/>
                <a:ea typeface="Source Code Pro"/>
              </a:rPr>
              <a:t>Jak se budou lidé cítit, když tu budou sedět, a na základě čeho si to myslíte?</a:t>
            </a:r>
            <a:endParaRPr b="0" lang="cs-CZ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29760">
              <a:lnSpc>
                <a:spcPct val="115000"/>
              </a:lnSpc>
              <a:buClr>
                <a:srgbClr val="666666"/>
              </a:buClr>
              <a:buFont typeface="Source Code Pro"/>
              <a:buChar char="●"/>
              <a:tabLst>
                <a:tab algn="l" pos="0"/>
              </a:tabLst>
            </a:pPr>
            <a:r>
              <a:rPr b="0" lang="cs" sz="1600" spc="-1" strike="noStrike">
                <a:solidFill>
                  <a:srgbClr val="666666"/>
                </a:solidFill>
                <a:latin typeface="Source Code Pro"/>
                <a:ea typeface="Source Code Pro"/>
              </a:rPr>
              <a:t>Co vám pomáhá v práci? Kdo z týmu tě inspiroval? </a:t>
            </a:r>
            <a:endParaRPr b="0" lang="cs-CZ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29760">
              <a:lnSpc>
                <a:spcPct val="115000"/>
              </a:lnSpc>
              <a:buClr>
                <a:srgbClr val="666666"/>
              </a:buClr>
              <a:buFont typeface="Source Code Pro"/>
              <a:buChar char="●"/>
              <a:tabLst>
                <a:tab algn="l" pos="0"/>
              </a:tabLst>
            </a:pPr>
            <a:r>
              <a:rPr b="0" lang="cs" sz="1600" spc="-1" strike="noStrike">
                <a:solidFill>
                  <a:srgbClr val="666666"/>
                </a:solidFill>
                <a:latin typeface="Source Code Pro"/>
                <a:ea typeface="Source Code Pro"/>
              </a:rPr>
              <a:t>Co považujete na této práci důležité? </a:t>
            </a:r>
            <a:endParaRPr b="0" lang="cs-CZ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TextShape 1"/>
          <p:cNvSpPr txBox="1"/>
          <p:nvPr/>
        </p:nvSpPr>
        <p:spPr>
          <a:xfrm>
            <a:off x="369360" y="1711080"/>
            <a:ext cx="3520440" cy="17208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5000" spc="-1" strike="noStrike">
                <a:solidFill>
                  <a:srgbClr val="212121"/>
                </a:solidFill>
                <a:latin typeface="Amatic SC"/>
                <a:ea typeface="Amatic SC"/>
              </a:rPr>
              <a:t>závěrečná zpětná vazba</a:t>
            </a:r>
            <a:endParaRPr b="0" lang="cs-CZ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4" name="TextShape 2"/>
          <p:cNvSpPr txBox="1"/>
          <p:nvPr/>
        </p:nvSpPr>
        <p:spPr>
          <a:xfrm>
            <a:off x="4939560" y="724320"/>
            <a:ext cx="3836520" cy="36946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vyjadřování myšlenek a odpovědnost za vlastní práci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důležité je znát pravidla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fdc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2802600" y="861120"/>
            <a:ext cx="3538080" cy="35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4800" spc="-1" strike="noStrike">
                <a:solidFill>
                  <a:srgbClr val="212121"/>
                </a:solidFill>
                <a:latin typeface="Amatic SC"/>
                <a:ea typeface="Amatic SC"/>
              </a:rPr>
              <a:t>Proč zapojovat děti a mládež?</a:t>
            </a:r>
            <a:endParaRPr b="0" lang="cs-CZ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TextShape 1"/>
          <p:cNvSpPr txBox="1"/>
          <p:nvPr/>
        </p:nvSpPr>
        <p:spPr>
          <a:xfrm>
            <a:off x="265680" y="1197360"/>
            <a:ext cx="4044960" cy="25693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5400" spc="-1" strike="noStrike">
                <a:solidFill>
                  <a:srgbClr val="00fdc8"/>
                </a:solidFill>
                <a:latin typeface="Amatic SC"/>
                <a:ea typeface="Amatic SC"/>
              </a:rPr>
              <a:t>základní komunikační pravidla</a:t>
            </a:r>
            <a:endParaRPr b="0" lang="cs-CZ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6" name="TextShape 2"/>
          <p:cNvSpPr txBox="1"/>
          <p:nvPr/>
        </p:nvSpPr>
        <p:spPr>
          <a:xfrm>
            <a:off x="4310640" y="634320"/>
            <a:ext cx="4462920" cy="36946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marL="457200" indent="-342720">
              <a:lnSpc>
                <a:spcPct val="115000"/>
              </a:lnSpc>
              <a:buClr>
                <a:srgbClr val="212121"/>
              </a:buClr>
              <a:buFont typeface="Source Code Pro"/>
              <a:buChar char="●"/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zpětná vazba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212121"/>
              </a:buClr>
              <a:buFont typeface="Source Code Pro"/>
              <a:buChar char="○"/>
            </a:pPr>
            <a:r>
              <a:rPr b="0" lang="cs" sz="14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popisná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212121"/>
              </a:buClr>
              <a:buFont typeface="Source Code Pro"/>
              <a:buChar char="○"/>
            </a:pPr>
            <a:r>
              <a:rPr b="0" lang="cs" sz="14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srozumitelná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212121"/>
              </a:buClr>
              <a:buFont typeface="Source Code Pro"/>
              <a:buChar char="○"/>
            </a:pPr>
            <a:r>
              <a:rPr b="0" lang="cs" sz="14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orientovaná do budoucnosti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212121"/>
              </a:buClr>
              <a:buFont typeface="Source Code Pro"/>
              <a:buChar char="○"/>
            </a:pPr>
            <a:r>
              <a:rPr b="0" lang="cs" sz="14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důraz na chování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212121"/>
              </a:buClr>
              <a:buFont typeface="Source Code Pro"/>
              <a:buChar char="○"/>
            </a:pPr>
            <a:r>
              <a:rPr b="0" lang="cs" sz="14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heldající řešení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tabLst>
                <a:tab algn="l" pos="0"/>
              </a:tabLst>
            </a:pP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212121"/>
              </a:buClr>
              <a:buFont typeface="Source Code Pro"/>
              <a:buChar char="●"/>
              <a:tabLst>
                <a:tab algn="l" pos="0"/>
              </a:tabLst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kritika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212121"/>
              </a:buClr>
              <a:buFont typeface="Source Code Pro"/>
              <a:buChar char="○"/>
              <a:tabLst>
                <a:tab algn="l" pos="0"/>
              </a:tabLst>
            </a:pPr>
            <a:r>
              <a:rPr b="0" lang="cs" sz="14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obecná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212121"/>
              </a:buClr>
              <a:buFont typeface="Source Code Pro"/>
              <a:buChar char="○"/>
              <a:tabLst>
                <a:tab algn="l" pos="0"/>
              </a:tabLst>
            </a:pPr>
            <a:r>
              <a:rPr b="0" lang="cs" sz="14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hodnotící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212121"/>
              </a:buClr>
              <a:buFont typeface="Source Code Pro"/>
              <a:buChar char="○"/>
              <a:tabLst>
                <a:tab algn="l" pos="0"/>
              </a:tabLst>
            </a:pPr>
            <a:r>
              <a:rPr b="0" lang="cs" sz="14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nesrozumitelná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212121"/>
              </a:buClr>
              <a:buFont typeface="Source Code Pro"/>
              <a:buChar char="○"/>
              <a:tabLst>
                <a:tab algn="l" pos="0"/>
              </a:tabLst>
            </a:pPr>
            <a:r>
              <a:rPr b="0" lang="cs" sz="14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orientovaná na minulost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212121"/>
              </a:buClr>
              <a:buFont typeface="Source Code Pro"/>
              <a:buChar char="○"/>
              <a:tabLst>
                <a:tab algn="l" pos="0"/>
              </a:tabLst>
            </a:pPr>
            <a:r>
              <a:rPr b="0" lang="cs" sz="14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ůraz na osobu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212121"/>
              </a:buClr>
              <a:buFont typeface="Source Code Pro"/>
              <a:buChar char="○"/>
              <a:tabLst>
                <a:tab algn="l" pos="0"/>
              </a:tabLst>
            </a:pPr>
            <a:r>
              <a:rPr b="0" lang="cs" sz="14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hledající viníka</a:t>
            </a: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endParaRPr b="0" lang="cs-CZ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fdc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TextShape 1"/>
          <p:cNvSpPr txBox="1"/>
          <p:nvPr/>
        </p:nvSpPr>
        <p:spPr>
          <a:xfrm>
            <a:off x="2802600" y="802440"/>
            <a:ext cx="3538080" cy="35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4800" spc="-1" strike="noStrike">
                <a:solidFill>
                  <a:srgbClr val="212121"/>
                </a:solidFill>
                <a:latin typeface="Amatic SC"/>
                <a:ea typeface="Amatic SC"/>
              </a:rPr>
              <a:t>zpětná vazba může být pozitivní i negativní</a:t>
            </a:r>
            <a:endParaRPr b="0" lang="cs-CZ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fdc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TextShape 1"/>
          <p:cNvSpPr txBox="1"/>
          <p:nvPr/>
        </p:nvSpPr>
        <p:spPr>
          <a:xfrm>
            <a:off x="2802600" y="802440"/>
            <a:ext cx="3538080" cy="35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4800" spc="-1" strike="noStrike">
                <a:solidFill>
                  <a:srgbClr val="212121"/>
                </a:solidFill>
                <a:latin typeface="Amatic SC"/>
                <a:ea typeface="Amatic SC"/>
              </a:rPr>
              <a:t>nečekejte na ni příliš dlouho</a:t>
            </a:r>
            <a:endParaRPr b="0" lang="cs-CZ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fdc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TextShape 1"/>
          <p:cNvSpPr txBox="1"/>
          <p:nvPr/>
        </p:nvSpPr>
        <p:spPr>
          <a:xfrm>
            <a:off x="2802600" y="802440"/>
            <a:ext cx="3538080" cy="35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4200" spc="-1" strike="noStrike">
                <a:solidFill>
                  <a:srgbClr val="212121"/>
                </a:solidFill>
                <a:latin typeface="Amatic SC"/>
                <a:ea typeface="Amatic SC"/>
              </a:rPr>
              <a:t>nedávejte příliš dlouhý seznam informací a nejpodstatnější zařaďte na začátek</a:t>
            </a:r>
            <a:endParaRPr b="0" lang="cs-CZ" sz="4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fdc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TextShape 1"/>
          <p:cNvSpPr txBox="1"/>
          <p:nvPr/>
        </p:nvSpPr>
        <p:spPr>
          <a:xfrm>
            <a:off x="2802600" y="802440"/>
            <a:ext cx="3538080" cy="35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4800" spc="-1" strike="noStrike">
                <a:solidFill>
                  <a:srgbClr val="212121"/>
                </a:solidFill>
                <a:latin typeface="Amatic SC"/>
                <a:ea typeface="Amatic SC"/>
              </a:rPr>
              <a:t>citlivě sledujte, jak je zpětná vazba přijímána</a:t>
            </a:r>
            <a:endParaRPr b="0" lang="cs-CZ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fdc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TextShape 1"/>
          <p:cNvSpPr txBox="1"/>
          <p:nvPr/>
        </p:nvSpPr>
        <p:spPr>
          <a:xfrm>
            <a:off x="2802600" y="802440"/>
            <a:ext cx="3538080" cy="35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4800" spc="-1" strike="noStrike">
                <a:solidFill>
                  <a:srgbClr val="212121"/>
                </a:solidFill>
                <a:latin typeface="Amatic SC"/>
                <a:ea typeface="Amatic SC"/>
              </a:rPr>
              <a:t>při přijímání: </a:t>
            </a:r>
            <a:br/>
            <a:r>
              <a:rPr b="1" lang="cs" sz="4800" spc="-1" strike="noStrike">
                <a:solidFill>
                  <a:srgbClr val="212121"/>
                </a:solidFill>
                <a:latin typeface="Amatic SC"/>
                <a:ea typeface="Amatic SC"/>
              </a:rPr>
              <a:t>ZP je informace, není třeba s ní souhlasit</a:t>
            </a:r>
            <a:endParaRPr b="0" lang="cs-CZ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fdc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TextShape 1"/>
          <p:cNvSpPr txBox="1"/>
          <p:nvPr/>
        </p:nvSpPr>
        <p:spPr>
          <a:xfrm>
            <a:off x="2802600" y="802440"/>
            <a:ext cx="3538080" cy="35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4800" spc="-1" strike="noStrike">
                <a:solidFill>
                  <a:srgbClr val="212121"/>
                </a:solidFill>
                <a:latin typeface="Amatic SC"/>
                <a:ea typeface="Amatic SC"/>
              </a:rPr>
              <a:t>Pokud nerozumíte, zeptejte se</a:t>
            </a:r>
            <a:endParaRPr b="0" lang="cs-CZ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fdc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TextShape 1"/>
          <p:cNvSpPr txBox="1"/>
          <p:nvPr/>
        </p:nvSpPr>
        <p:spPr>
          <a:xfrm>
            <a:off x="2802600" y="802440"/>
            <a:ext cx="3538080" cy="35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4800" spc="-1" strike="noStrike">
                <a:solidFill>
                  <a:srgbClr val="212121"/>
                </a:solidFill>
                <a:latin typeface="Amatic SC"/>
                <a:ea typeface="Amatic SC"/>
              </a:rPr>
              <a:t>rozhodněte se, co se zp uděláte</a:t>
            </a:r>
            <a:endParaRPr b="0" lang="cs-CZ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fdc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TextShape 1"/>
          <p:cNvSpPr txBox="1"/>
          <p:nvPr/>
        </p:nvSpPr>
        <p:spPr>
          <a:xfrm>
            <a:off x="2802600" y="802440"/>
            <a:ext cx="3538080" cy="35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4800" spc="-1" strike="noStrike">
                <a:solidFill>
                  <a:srgbClr val="212121"/>
                </a:solidFill>
                <a:latin typeface="Amatic SC"/>
                <a:ea typeface="Amatic SC"/>
              </a:rPr>
              <a:t>neomlouvejte se</a:t>
            </a:r>
            <a:endParaRPr b="0" lang="cs-CZ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6cd4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TextShape 1"/>
          <p:cNvSpPr txBox="1"/>
          <p:nvPr/>
        </p:nvSpPr>
        <p:spPr>
          <a:xfrm>
            <a:off x="2794320" y="526320"/>
            <a:ext cx="3555360" cy="40903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cs" sz="12000" spc="-1" strike="noStrike">
                <a:solidFill>
                  <a:srgbClr val="ffffff"/>
                </a:solidFill>
                <a:latin typeface="Amatic SC"/>
                <a:ea typeface="Amatic SC"/>
              </a:rPr>
              <a:t>Otázky?</a:t>
            </a:r>
            <a:endParaRPr b="0" lang="cs-CZ" sz="1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TextShape 1"/>
          <p:cNvSpPr txBox="1"/>
          <p:nvPr/>
        </p:nvSpPr>
        <p:spPr>
          <a:xfrm>
            <a:off x="265680" y="1626840"/>
            <a:ext cx="4044960" cy="17100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5400" spc="-1" strike="noStrike">
                <a:solidFill>
                  <a:srgbClr val="00fdc8"/>
                </a:solidFill>
                <a:latin typeface="Amatic SC"/>
                <a:ea typeface="Amatic SC"/>
              </a:rPr>
              <a:t>Koho by to mělo zajímat? </a:t>
            </a:r>
            <a:endParaRPr b="0" lang="cs-CZ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TextShape 2"/>
          <p:cNvSpPr txBox="1"/>
          <p:nvPr/>
        </p:nvSpPr>
        <p:spPr>
          <a:xfrm>
            <a:off x="4310640" y="634320"/>
            <a:ext cx="3836520" cy="36946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marL="457200" indent="-342720">
              <a:lnSpc>
                <a:spcPct val="115000"/>
              </a:lnSpc>
              <a:buClr>
                <a:srgbClr val="212121"/>
              </a:buClr>
              <a:buFont typeface="Source Code Pro"/>
              <a:buChar char="●"/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představitelé místních samospráv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212121"/>
              </a:buClr>
              <a:buFont typeface="Source Code Pro"/>
              <a:buChar char="●"/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architekti a urbanisté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212121"/>
              </a:buClr>
              <a:buFont typeface="Source Code Pro"/>
              <a:buChar char="●"/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učitelé a pracovníci s mládeží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212121"/>
              </a:buClr>
              <a:buFont typeface="Source Code Pro"/>
              <a:buChar char="●"/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mladí lidé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212121"/>
              </a:buClr>
              <a:buFont typeface="Source Code Pro"/>
              <a:buChar char="●"/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developeři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1c2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extShape 1"/>
          <p:cNvSpPr txBox="1"/>
          <p:nvPr/>
        </p:nvSpPr>
        <p:spPr>
          <a:xfrm>
            <a:off x="2802600" y="861120"/>
            <a:ext cx="3538080" cy="35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4800" spc="-1" strike="noStrike">
                <a:solidFill>
                  <a:srgbClr val="212121"/>
                </a:solidFill>
                <a:latin typeface="Amatic SC"/>
                <a:ea typeface="Amatic SC"/>
              </a:rPr>
              <a:t>město </a:t>
            </a:r>
            <a:br/>
            <a:r>
              <a:rPr b="1" lang="cs" sz="4800" spc="-1" strike="noStrike">
                <a:solidFill>
                  <a:srgbClr val="212121"/>
                </a:solidFill>
                <a:latin typeface="Amatic SC"/>
                <a:ea typeface="Amatic SC"/>
              </a:rPr>
              <a:t>x</a:t>
            </a:r>
            <a:br/>
            <a:r>
              <a:rPr b="1" lang="cs" sz="4800" spc="-1" strike="noStrike">
                <a:solidFill>
                  <a:srgbClr val="212121"/>
                </a:solidFill>
                <a:latin typeface="Amatic SC"/>
                <a:ea typeface="Amatic SC"/>
              </a:rPr>
              <a:t>vesnice</a:t>
            </a:r>
            <a:endParaRPr b="0" lang="cs-CZ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TextShape 1"/>
          <p:cNvSpPr txBox="1"/>
          <p:nvPr/>
        </p:nvSpPr>
        <p:spPr>
          <a:xfrm>
            <a:off x="311760" y="555480"/>
            <a:ext cx="7761960" cy="7552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cs" sz="3600" spc="-1" strike="noStrike">
                <a:solidFill>
                  <a:srgbClr val="212121"/>
                </a:solidFill>
                <a:highlight>
                  <a:srgbClr val="f6cd4c"/>
                </a:highlight>
                <a:latin typeface="Amatic SC"/>
                <a:ea typeface="Amatic SC"/>
              </a:rPr>
              <a:t>vzdělávací rozměr participace</a:t>
            </a:r>
            <a:endParaRPr b="0" lang="cs-CZ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TextShape 2"/>
          <p:cNvSpPr txBox="1"/>
          <p:nvPr/>
        </p:nvSpPr>
        <p:spPr>
          <a:xfrm>
            <a:off x="311760" y="1389600"/>
            <a:ext cx="7104960" cy="3179160"/>
          </a:xfrm>
          <a:prstGeom prst="rect">
            <a:avLst/>
          </a:prstGeom>
          <a:noFill/>
          <a:ln w="0">
            <a:noFill/>
          </a:ln>
        </p:spPr>
        <p:txBody>
          <a:bodyPr tIns="91440" bIns="91440">
            <a:noAutofit/>
          </a:bodyPr>
          <a:p>
            <a:pPr marL="457200" indent="-329760">
              <a:lnSpc>
                <a:spcPct val="115000"/>
              </a:lnSpc>
              <a:buClr>
                <a:srgbClr val="666666"/>
              </a:buClr>
              <a:buFont typeface="Source Code Pro"/>
              <a:buChar char="●"/>
            </a:pPr>
            <a:r>
              <a:rPr b="0" lang="cs" sz="1600" spc="-1" strike="noStrike">
                <a:solidFill>
                  <a:srgbClr val="666666"/>
                </a:solidFill>
                <a:latin typeface="Source Code Pro"/>
                <a:ea typeface="Source Code Pro"/>
              </a:rPr>
              <a:t>prostor k vyjádření</a:t>
            </a:r>
            <a:endParaRPr b="0" lang="cs-CZ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29760">
              <a:lnSpc>
                <a:spcPct val="115000"/>
              </a:lnSpc>
              <a:buClr>
                <a:srgbClr val="666666"/>
              </a:buClr>
              <a:buFont typeface="Source Code Pro"/>
              <a:buChar char="●"/>
            </a:pPr>
            <a:r>
              <a:rPr b="0" lang="cs" sz="1600" spc="-1" strike="noStrike">
                <a:solidFill>
                  <a:srgbClr val="666666"/>
                </a:solidFill>
                <a:latin typeface="Source Code Pro"/>
                <a:ea typeface="Source Code Pro"/>
              </a:rPr>
              <a:t>meze participace</a:t>
            </a:r>
            <a:endParaRPr b="0" lang="cs-CZ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29760">
              <a:lnSpc>
                <a:spcPct val="115000"/>
              </a:lnSpc>
              <a:buClr>
                <a:srgbClr val="666666"/>
              </a:buClr>
              <a:buFont typeface="Source Code Pro"/>
              <a:buChar char="●"/>
            </a:pPr>
            <a:r>
              <a:rPr b="0" lang="cs" sz="1600" spc="-1" strike="noStrike">
                <a:solidFill>
                  <a:srgbClr val="666666"/>
                </a:solidFill>
                <a:latin typeface="Source Code Pro"/>
                <a:ea typeface="Source Code Pro"/>
              </a:rPr>
              <a:t>možný a produktivní dialog</a:t>
            </a:r>
            <a:endParaRPr b="0" lang="cs-CZ" sz="1600" spc="-1" strike="noStrike">
              <a:solidFill>
                <a:srgbClr val="000000"/>
              </a:solidFill>
              <a:latin typeface="Arial"/>
            </a:endParaRPr>
          </a:p>
          <a:p>
            <a:pPr marL="457200" indent="-329760">
              <a:lnSpc>
                <a:spcPct val="115000"/>
              </a:lnSpc>
              <a:buClr>
                <a:srgbClr val="666666"/>
              </a:buClr>
              <a:buFont typeface="Source Code Pro"/>
              <a:buChar char="●"/>
            </a:pPr>
            <a:r>
              <a:rPr b="0" lang="cs" sz="1600" spc="-1" strike="noStrike">
                <a:solidFill>
                  <a:srgbClr val="666666"/>
                </a:solidFill>
                <a:latin typeface="Source Code Pro"/>
                <a:ea typeface="Source Code Pro"/>
              </a:rPr>
              <a:t>rozvoj občanských kompetencí</a:t>
            </a:r>
            <a:endParaRPr b="0" lang="cs-CZ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1c2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TextShape 1"/>
          <p:cNvSpPr txBox="1"/>
          <p:nvPr/>
        </p:nvSpPr>
        <p:spPr>
          <a:xfrm>
            <a:off x="2802600" y="861120"/>
            <a:ext cx="3538080" cy="35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4800" spc="-1" strike="noStrike">
                <a:solidFill>
                  <a:srgbClr val="212121"/>
                </a:solidFill>
                <a:latin typeface="Amatic SC"/>
                <a:ea typeface="Amatic SC"/>
              </a:rPr>
              <a:t>příležitosti </a:t>
            </a:r>
            <a:br/>
            <a:r>
              <a:rPr b="1" lang="cs" sz="4800" spc="-1" strike="noStrike">
                <a:solidFill>
                  <a:srgbClr val="212121"/>
                </a:solidFill>
                <a:latin typeface="Amatic SC"/>
                <a:ea typeface="Amatic SC"/>
              </a:rPr>
              <a:t>x</a:t>
            </a:r>
            <a:br/>
            <a:r>
              <a:rPr b="1" lang="cs" sz="4800" spc="-1" strike="noStrike">
                <a:solidFill>
                  <a:srgbClr val="212121"/>
                </a:solidFill>
                <a:latin typeface="Amatic SC"/>
                <a:ea typeface="Amatic SC"/>
              </a:rPr>
              <a:t>hrozby </a:t>
            </a:r>
            <a:endParaRPr b="0" lang="cs-CZ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TextShape 1"/>
          <p:cNvSpPr txBox="1"/>
          <p:nvPr/>
        </p:nvSpPr>
        <p:spPr>
          <a:xfrm>
            <a:off x="265680" y="1333080"/>
            <a:ext cx="4044960" cy="17100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5400" spc="-1" strike="noStrike">
                <a:solidFill>
                  <a:srgbClr val="00fdc8"/>
                </a:solidFill>
                <a:latin typeface="Amatic SC"/>
                <a:ea typeface="Amatic SC"/>
              </a:rPr>
              <a:t>měřítka projektů</a:t>
            </a:r>
            <a:endParaRPr b="0" lang="cs-CZ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TextShape 2"/>
          <p:cNvSpPr txBox="1"/>
          <p:nvPr/>
        </p:nvSpPr>
        <p:spPr>
          <a:xfrm>
            <a:off x="4310640" y="634320"/>
            <a:ext cx="4428720" cy="36946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marL="457200" indent="-342720">
              <a:lnSpc>
                <a:spcPct val="115000"/>
              </a:lnSpc>
              <a:buClr>
                <a:srgbClr val="212121"/>
              </a:buClr>
              <a:buFont typeface="Source Code Pro"/>
              <a:buChar char="●"/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celé město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212121"/>
              </a:buClr>
              <a:buFont typeface="Source Code Pro"/>
              <a:buChar char="●"/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velké měřítko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212121"/>
              </a:buClr>
              <a:buFont typeface="Source Code Pro"/>
              <a:buChar char="●"/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střední měřítko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212121"/>
              </a:buClr>
              <a:buFont typeface="Source Code Pro"/>
              <a:buChar char="●"/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malé měřítko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212121"/>
              </a:buClr>
              <a:buFont typeface="Source Code Pro"/>
              <a:buChar char="●"/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měřítko budov a interiérů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fdc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TextShape 1"/>
          <p:cNvSpPr txBox="1"/>
          <p:nvPr/>
        </p:nvSpPr>
        <p:spPr>
          <a:xfrm>
            <a:off x="2802600" y="861120"/>
            <a:ext cx="3538080" cy="35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4800" spc="-1" strike="noStrike">
                <a:solidFill>
                  <a:srgbClr val="212121"/>
                </a:solidFill>
                <a:latin typeface="Amatic SC"/>
                <a:ea typeface="Amatic SC"/>
              </a:rPr>
              <a:t>Klíčové je správné načasování participace!</a:t>
            </a:r>
            <a:endParaRPr b="0" lang="cs-CZ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Shape 1"/>
          <p:cNvSpPr txBox="1"/>
          <p:nvPr/>
        </p:nvSpPr>
        <p:spPr>
          <a:xfrm>
            <a:off x="265680" y="1716480"/>
            <a:ext cx="4044960" cy="17100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cs" sz="5400" spc="-1" strike="noStrike">
                <a:solidFill>
                  <a:srgbClr val="00fdc8"/>
                </a:solidFill>
                <a:latin typeface="Amatic SC"/>
                <a:ea typeface="Amatic SC"/>
              </a:rPr>
              <a:t>možné první fáze participace</a:t>
            </a:r>
            <a:endParaRPr b="0" lang="cs-CZ" sz="5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TextShape 2"/>
          <p:cNvSpPr txBox="1"/>
          <p:nvPr/>
        </p:nvSpPr>
        <p:spPr>
          <a:xfrm>
            <a:off x="4310640" y="634320"/>
            <a:ext cx="4462920" cy="36946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marL="457200" indent="-342720">
              <a:lnSpc>
                <a:spcPct val="115000"/>
              </a:lnSpc>
              <a:buClr>
                <a:srgbClr val="212121"/>
              </a:buClr>
              <a:buFont typeface="Source Code Pro"/>
              <a:buChar char="●"/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zapojení do přípravy zadání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tabLst>
                <a:tab algn="l" pos="0"/>
              </a:tabLst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x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2720">
              <a:lnSpc>
                <a:spcPct val="115000"/>
              </a:lnSpc>
              <a:buClr>
                <a:srgbClr val="212121"/>
              </a:buClr>
              <a:buFont typeface="Source Code Pro"/>
              <a:buChar char="●"/>
              <a:tabLst>
                <a:tab algn="l" pos="0"/>
              </a:tabLst>
            </a:pPr>
            <a:r>
              <a:rPr b="0" lang="cs" sz="1800" spc="-1" strike="noStrike">
                <a:solidFill>
                  <a:srgbClr val="212121"/>
                </a:solidFill>
                <a:highlight>
                  <a:srgbClr val="ffffff"/>
                </a:highlight>
                <a:latin typeface="Source Code Pro"/>
                <a:ea typeface="Source Code Pro"/>
              </a:rPr>
              <a:t>zapojení na počátku fáze zpracování návrhu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</a:tabLst>
            </a:pP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LibreOffice/7.0.3.1$Windows_X86_64 LibreOffice_project/d7547858d014d4cf69878db179d326fc3483e082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cs-CZ</dc:language>
  <cp:lastModifiedBy/>
  <cp:revision>0</cp:revision>
  <dc:subject/>
  <dc:title/>
</cp:coreProperties>
</file>