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rcz3Sr1cI0dfAN0Kfr2CXX5xH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polomsky.jan@seznam.cz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Akce MAP září - říjen </a:t>
            </a:r>
            <a:br>
              <a:rPr lang="cs-CZ"/>
            </a:br>
            <a:r>
              <a:rPr lang="cs-CZ"/>
              <a:t>a závěrečná konference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15. 9. 2022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/>
          <p:nvPr>
            <p:ph type="title"/>
          </p:nvPr>
        </p:nvSpPr>
        <p:spPr>
          <a:xfrm>
            <a:off x="1617784" y="365125"/>
            <a:ext cx="973601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18.10. </a:t>
            </a:r>
            <a:r>
              <a:rPr b="1" lang="cs-CZ"/>
              <a:t>Zdravá 5 </a:t>
            </a:r>
            <a:br>
              <a:rPr b="1" lang="cs-CZ"/>
            </a:br>
            <a:r>
              <a:rPr lang="cs-CZ"/>
              <a:t>ZŠ Smolkova, 9 – 13 hodin</a:t>
            </a:r>
            <a:endParaRPr/>
          </a:p>
        </p:txBody>
      </p:sp>
      <p:sp>
        <p:nvSpPr>
          <p:cNvPr id="139" name="Google Shape;139;p3"/>
          <p:cNvSpPr txBox="1"/>
          <p:nvPr>
            <p:ph idx="1" type="body"/>
          </p:nvPr>
        </p:nvSpPr>
        <p:spPr>
          <a:xfrm>
            <a:off x="1547446" y="1825625"/>
            <a:ext cx="9806354" cy="3144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Zdravá</a:t>
            </a:r>
            <a:r>
              <a:rPr lang="cs-CZ"/>
              <a:t> 5 je unikátní celorepublikový vzdělávací program pro základní i mateřské školy. </a:t>
            </a:r>
            <a:r>
              <a:rPr b="1" lang="cs-CZ"/>
              <a:t>Účastníci semináře se seznámí s nejaktuálnějšími poznatky z oblasti zdraví, s akcentem na výživu dětí předškolního i školního věku a s aktuálními informacemi, které souvisí s problematikou výchovy ke zdraví.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Sadu metodických materiálů si odnesou účastníci semináře zdarma do svých škol.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1406768" y="365125"/>
            <a:ext cx="994703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20. 10. </a:t>
            </a:r>
            <a:r>
              <a:rPr b="1" lang="cs-CZ"/>
              <a:t>Setkání žákovských parlamentů</a:t>
            </a:r>
            <a:endParaRPr b="1"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1758462" y="1825625"/>
            <a:ext cx="959533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Workshop Jak na podcasty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1423850" y="365125"/>
            <a:ext cx="992995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Calibri"/>
              <a:buNone/>
            </a:pPr>
            <a:r>
              <a:rPr lang="cs-CZ"/>
              <a:t>7.10. a 24.10. </a:t>
            </a:r>
            <a:r>
              <a:rPr b="1" lang="cs-CZ" sz="4000"/>
              <a:t>Koučink pro vedoucí pracovníky MŠ</a:t>
            </a:r>
            <a:br>
              <a:rPr b="1" lang="cs-CZ" sz="4000"/>
            </a:br>
            <a:r>
              <a:rPr b="1" lang="cs-CZ" sz="4000"/>
              <a:t>							</a:t>
            </a:r>
            <a:r>
              <a:rPr lang="cs-CZ" sz="3200"/>
              <a:t>oba dny 9,00 – 16,00</a:t>
            </a:r>
            <a:endParaRPr sz="3200"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1423850" y="1825625"/>
            <a:ext cx="992994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Jak vytvořit vizi, jak s ní pracovat s týmem a jak vytvářet strategie a vést tým k naplnění vizí skrze strategie…a nejen to bude součástí inteneraktivního setkání s lektorem Jiřím Šmejkalem z Koučink akademie Libchavy.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Zaměříme se na to, „co vás pálí“ při vedení týmu a zkusíme si, jak se dá s týmem pracovat pomocí některých koučovacích technik.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1570892" y="365125"/>
            <a:ext cx="978290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13.-14. 11. </a:t>
            </a:r>
            <a:r>
              <a:rPr b="1" lang="cs-CZ"/>
              <a:t>Leadership pro ředitele</a:t>
            </a:r>
            <a:br>
              <a:rPr b="1" lang="cs-CZ"/>
            </a:br>
            <a:r>
              <a:rPr b="1" lang="cs-CZ"/>
              <a:t>                                                </a:t>
            </a:r>
            <a:r>
              <a:rPr lang="cs-CZ"/>
              <a:t>radnice Praha 12</a:t>
            </a:r>
            <a:endParaRPr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1711568" y="1825625"/>
            <a:ext cx="964223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Ředitel jako mediátor -principy mediace konfliktů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Lektoři: Jitka Jilemnická a Jiří Kocourek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>
            <p:ph type="title"/>
          </p:nvPr>
        </p:nvSpPr>
        <p:spPr>
          <a:xfrm>
            <a:off x="1406768" y="365125"/>
            <a:ext cx="994703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10. 11. </a:t>
            </a:r>
            <a:r>
              <a:rPr b="1" lang="cs-CZ"/>
              <a:t>Řídící výbor online</a:t>
            </a:r>
            <a:endParaRPr b="1"/>
          </a:p>
        </p:txBody>
      </p:sp>
      <p:sp>
        <p:nvSpPr>
          <p:cNvPr id="163" name="Google Shape;163;p14"/>
          <p:cNvSpPr txBox="1"/>
          <p:nvPr>
            <p:ph idx="1" type="body"/>
          </p:nvPr>
        </p:nvSpPr>
        <p:spPr>
          <a:xfrm>
            <a:off x="1758462" y="1825625"/>
            <a:ext cx="959533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realizační tým předloží Řídícímu výboru k vyjádření aktualizované strategické dokumenty MAP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title"/>
          </p:nvPr>
        </p:nvSpPr>
        <p:spPr>
          <a:xfrm>
            <a:off x="1453662" y="294786"/>
            <a:ext cx="987669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8.11. Závěrečná konference MAP II </a:t>
            </a:r>
            <a:br>
              <a:rPr b="1" lang="cs-CZ"/>
            </a:br>
            <a:r>
              <a:rPr b="1" lang="cs-CZ"/>
              <a:t>– </a:t>
            </a:r>
            <a:r>
              <a:rPr lang="cs-CZ"/>
              <a:t>radnice Praha 12, Multifunkční sál</a:t>
            </a:r>
            <a:endParaRPr/>
          </a:p>
        </p:txBody>
      </p:sp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1453662" y="1825625"/>
            <a:ext cx="990013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Inspirativní setkání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Prezentace všech zapojených škol – V čem a jak nás MAP inspiroval a kam jsme se díky tomu v dané oblasti posunuli.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Video, prezentace s fotkami, rozhovor 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Prezentace MAPograntů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1453662" y="294786"/>
            <a:ext cx="987669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nashledanou</a:t>
            </a:r>
            <a:endParaRPr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1453662" y="1825625"/>
            <a:ext cx="990013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děkujeme za pozornost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     </a:t>
            </a:r>
            <a:r>
              <a:rPr b="1" lang="cs-CZ"/>
              <a:t>Polytechnika v ZŠ Zárubova</a:t>
            </a:r>
            <a:endParaRPr b="1"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1711568" y="1596044"/>
            <a:ext cx="9642231" cy="4580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28600" lvl="0" marL="2286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pod vedením pana Polomského</a:t>
            </a:r>
            <a:endParaRPr sz="7300"/>
          </a:p>
          <a:p>
            <a:pPr indent="-228600" lvl="0" marL="228600" rtl="0" algn="l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pro MŠ (1 hodina), pro 1.st. (2 hodiny), pro 2. st. (3 hodiny)</a:t>
            </a:r>
            <a:endParaRPr/>
          </a:p>
          <a:p>
            <a:pPr indent="-228600" lvl="0" marL="228600" rtl="0" algn="l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vždy ráno</a:t>
            </a:r>
            <a:endParaRPr/>
          </a:p>
          <a:p>
            <a:pPr indent="-228600" lvl="0" marL="228600" rtl="0" algn="l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děti/žáci si odnesou hotový výrobek</a:t>
            </a:r>
            <a:endParaRPr/>
          </a:p>
          <a:p>
            <a:pPr indent="-228600" lvl="0" marL="228600" rtl="0" algn="l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v nové učebně v ZŠ Zárubova v Praze 12</a:t>
            </a:r>
            <a:endParaRPr/>
          </a:p>
          <a:p>
            <a:pPr indent="-228600" lvl="0" marL="228600" rtl="0" algn="l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nutná domluva předem s panem Polomským na obsahu – mail: </a:t>
            </a:r>
            <a:r>
              <a:rPr lang="cs-CZ" sz="7300" u="sng">
                <a:solidFill>
                  <a:schemeClr val="hlink"/>
                </a:solidFill>
                <a:hlinkClick r:id="rId3"/>
              </a:rPr>
              <a:t>polomsky.jan@seznam.cz</a:t>
            </a:r>
            <a:endParaRPr sz="7300"/>
          </a:p>
          <a:p>
            <a:pPr indent="-228600" lvl="0" marL="228600" rtl="0" algn="l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pro školy MAP Praha 12 zdarma</a:t>
            </a:r>
            <a:endParaRPr/>
          </a:p>
          <a:p>
            <a:pPr indent="-228600" lvl="0" marL="228600" rtl="0" algn="l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bude probíhat od 1.10. do 31.12.2022 </a:t>
            </a:r>
            <a:endParaRPr/>
          </a:p>
          <a:p>
            <a:pPr indent="-11271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7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7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lang="cs-CZ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     19. 9. </a:t>
            </a:r>
            <a:r>
              <a:rPr b="1" lang="cs-CZ"/>
              <a:t>PS Financování </a:t>
            </a:r>
            <a:r>
              <a:rPr lang="cs-CZ"/>
              <a:t>on-line 14 – 15 hodin</a:t>
            </a:r>
            <a:endParaRPr/>
          </a:p>
        </p:txBody>
      </p:sp>
      <p:sp>
        <p:nvSpPr>
          <p:cNvPr id="97" name="Google Shape;97;p4"/>
          <p:cNvSpPr txBox="1"/>
          <p:nvPr>
            <p:ph idx="1" type="body"/>
          </p:nvPr>
        </p:nvSpPr>
        <p:spPr>
          <a:xfrm>
            <a:off x="1711568" y="1825625"/>
            <a:ext cx="964223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lang="cs-CZ" sz="7300"/>
            </a:br>
            <a:r>
              <a:rPr lang="cs-CZ" sz="7300"/>
              <a:t>Program:</a:t>
            </a:r>
            <a:endParaRPr sz="73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NE IROP pro MŠ a ZŠ v Praze</a:t>
            </a:r>
            <a:endParaRPr sz="73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Využití odborných učeben jako kmenové učebny – </a:t>
            </a:r>
            <a:r>
              <a:rPr lang="cs-CZ" sz="6000"/>
              <a:t>Udržitelnost projektů OP PPR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Energetické úspory – posun v problematice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Investiční priority MAP a jejich aktualizace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Aktualizace MAP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7300"/>
              <a:t>Diskuze nad aktuálními tématy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lang="cs-CZ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     20.9. </a:t>
            </a:r>
            <a:r>
              <a:rPr b="1" lang="cs-CZ"/>
              <a:t>PS Kalokagathia a Rovné příležitosti </a:t>
            </a:r>
            <a:br>
              <a:rPr lang="cs-CZ" sz="3600"/>
            </a:br>
            <a:r>
              <a:rPr lang="cs-CZ" sz="3600"/>
              <a:t>                                               od 17 hodin on-line</a:t>
            </a:r>
            <a:endParaRPr sz="3600"/>
          </a:p>
        </p:txBody>
      </p:sp>
      <p:sp>
        <p:nvSpPr>
          <p:cNvPr id="103" name="Google Shape;103;p5"/>
          <p:cNvSpPr txBox="1"/>
          <p:nvPr>
            <p:ph idx="1" type="body"/>
          </p:nvPr>
        </p:nvSpPr>
        <p:spPr>
          <a:xfrm>
            <a:off x="1266092" y="1825625"/>
            <a:ext cx="1008770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/>
              <a:t>Témata duševního zdraví dětí i učitelů, nabídneme besedy v rámci MAPoGrantu.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/>
              <a:t>Setkáním Vás provede Helena Pravdová, vedoucí PS Rovné příležitosti. 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 txBox="1"/>
          <p:nvPr>
            <p:ph type="title"/>
          </p:nvPr>
        </p:nvSpPr>
        <p:spPr>
          <a:xfrm>
            <a:off x="1477108" y="365125"/>
            <a:ext cx="987669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21.9. </a:t>
            </a:r>
            <a:r>
              <a:rPr b="1" lang="cs-CZ"/>
              <a:t>Elixír do škol</a:t>
            </a:r>
            <a:br>
              <a:rPr lang="cs-CZ"/>
            </a:br>
            <a:r>
              <a:rPr lang="cs-CZ"/>
              <a:t>                               </a:t>
            </a:r>
            <a:r>
              <a:rPr lang="cs-CZ" sz="4000"/>
              <a:t>16 – 18 ZŠ Angel</a:t>
            </a:r>
            <a:endParaRPr sz="4000"/>
          </a:p>
        </p:txBody>
      </p:sp>
      <p:sp>
        <p:nvSpPr>
          <p:cNvPr id="109" name="Google Shape;109;p6"/>
          <p:cNvSpPr txBox="1"/>
          <p:nvPr>
            <p:ph idx="1" type="body"/>
          </p:nvPr>
        </p:nvSpPr>
        <p:spPr>
          <a:xfrm>
            <a:off x="1688122" y="1825625"/>
            <a:ext cx="966567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/>
              <a:t>Stabilní ….. A nebo ne?</a:t>
            </a:r>
            <a:br>
              <a:rPr b="1" lang="cs-CZ"/>
            </a:br>
            <a:r>
              <a:rPr lang="cs-CZ"/>
              <a:t>- Jak postavit co nejstabilnější (a nejvyšší) věž? </a:t>
            </a:r>
            <a:br>
              <a:rPr lang="cs-CZ"/>
            </a:br>
            <a:r>
              <a:rPr lang="cs-CZ"/>
              <a:t>- Jaké triky používají provazochodci, aby nepřepadli? </a:t>
            </a:r>
            <a:br>
              <a:rPr lang="cs-CZ"/>
            </a:br>
            <a:r>
              <a:rPr lang="cs-CZ"/>
              <a:t>- Jak balancovat s hroudou modelíny? </a:t>
            </a:r>
            <a:br>
              <a:rPr lang="cs-CZ"/>
            </a:br>
            <a:br>
              <a:rPr lang="cs-CZ"/>
            </a:br>
            <a:r>
              <a:rPr lang="cs-CZ"/>
              <a:t> Zlatým hřebem bude výroba stavby, která vypadá, že levituje (a přitom je docela stabilní.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 txBox="1"/>
          <p:nvPr>
            <p:ph type="title"/>
          </p:nvPr>
        </p:nvSpPr>
        <p:spPr>
          <a:xfrm>
            <a:off x="1500554" y="365125"/>
            <a:ext cx="985324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 22.9. </a:t>
            </a:r>
            <a:r>
              <a:rPr b="1" lang="cs-CZ"/>
              <a:t>Řízení změny  - </a:t>
            </a:r>
            <a:r>
              <a:rPr lang="cs-CZ"/>
              <a:t>9 – 16</a:t>
            </a:r>
            <a:br>
              <a:rPr lang="cs-CZ"/>
            </a:br>
            <a:r>
              <a:rPr lang="cs-CZ"/>
              <a:t>                                                  Viniční domek</a:t>
            </a:r>
            <a:endParaRPr/>
          </a:p>
        </p:txBody>
      </p:sp>
      <p:sp>
        <p:nvSpPr>
          <p:cNvPr id="115" name="Google Shape;115;p7"/>
          <p:cNvSpPr txBox="1"/>
          <p:nvPr>
            <p:ph idx="1" type="body"/>
          </p:nvPr>
        </p:nvSpPr>
        <p:spPr>
          <a:xfrm>
            <a:off x="1735014" y="1825625"/>
            <a:ext cx="961878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Podpora vytváření strategií škol se Zdeňkem  Randou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uvádění Strategie 2030+ do každodenního života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Manažerské dovednosti – jak prohloubit týmovou spoupráci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 txBox="1"/>
          <p:nvPr>
            <p:ph type="title"/>
          </p:nvPr>
        </p:nvSpPr>
        <p:spPr>
          <a:xfrm>
            <a:off x="1524000" y="365125"/>
            <a:ext cx="98298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  22.9. </a:t>
            </a:r>
            <a:r>
              <a:rPr b="1" lang="cs-CZ"/>
              <a:t>PS Matematika </a:t>
            </a:r>
            <a:r>
              <a:rPr lang="cs-CZ"/>
              <a:t>–  16 – 18 hodin</a:t>
            </a:r>
            <a:br>
              <a:rPr lang="cs-CZ"/>
            </a:br>
            <a:r>
              <a:rPr lang="cs-CZ"/>
              <a:t>                                       ZŠ Profesora Švejcara</a:t>
            </a:r>
            <a:endParaRPr/>
          </a:p>
        </p:txBody>
      </p:sp>
      <p:sp>
        <p:nvSpPr>
          <p:cNvPr id="121" name="Google Shape;121;p8"/>
          <p:cNvSpPr txBox="1"/>
          <p:nvPr>
            <p:ph idx="1" type="body"/>
          </p:nvPr>
        </p:nvSpPr>
        <p:spPr>
          <a:xfrm>
            <a:off x="1547446" y="1825625"/>
            <a:ext cx="980635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/>
              <a:t>Hry a hlavolamy ve výuce matematiky</a:t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/>
          <p:nvPr>
            <p:ph type="title"/>
          </p:nvPr>
        </p:nvSpPr>
        <p:spPr>
          <a:xfrm>
            <a:off x="1453662" y="365125"/>
            <a:ext cx="9900138" cy="22139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11.10.</a:t>
            </a:r>
            <a:r>
              <a:rPr b="1" lang="cs-CZ"/>
              <a:t> PS Kalokagathia a Rovné příležitosti</a:t>
            </a:r>
            <a:br>
              <a:rPr b="1" lang="cs-CZ"/>
            </a:br>
            <a:r>
              <a:rPr b="1" lang="cs-CZ"/>
              <a:t>                                              </a:t>
            </a:r>
            <a:r>
              <a:rPr lang="cs-CZ"/>
              <a:t>13 – 15 ZŠ Angel</a:t>
            </a:r>
            <a:br>
              <a:rPr b="1" lang="cs-CZ"/>
            </a:br>
            <a:endParaRPr sz="3600"/>
          </a:p>
        </p:txBody>
      </p:sp>
      <p:sp>
        <p:nvSpPr>
          <p:cNvPr id="127" name="Google Shape;127;p9"/>
          <p:cNvSpPr txBox="1"/>
          <p:nvPr>
            <p:ph idx="1" type="body"/>
          </p:nvPr>
        </p:nvSpPr>
        <p:spPr>
          <a:xfrm>
            <a:off x="1377462" y="2790092"/>
            <a:ext cx="10515600" cy="3480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PREVENCE BODYSHAMINGU A RIZIKA VZNIKU PORUCH PŘÍJMU POTRAVY U DĚTÍ</a:t>
            </a:r>
            <a:br>
              <a:rPr lang="cs-CZ"/>
            </a:b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Odpovíme na otázku „Co je to bodyshaming a jaký má vliv na duševní zdraví?“ a současně si představíme projekt „Moje tělo je moje“.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/>
          <p:nvPr>
            <p:ph type="title"/>
          </p:nvPr>
        </p:nvSpPr>
        <p:spPr>
          <a:xfrm>
            <a:off x="1547446" y="365125"/>
            <a:ext cx="9806354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17.10. </a:t>
            </a:r>
            <a:r>
              <a:rPr b="1" lang="cs-CZ"/>
              <a:t>PS Digitální gramotnost </a:t>
            </a:r>
            <a:r>
              <a:rPr lang="cs-CZ"/>
              <a:t>od 15.30</a:t>
            </a:r>
            <a:endParaRPr/>
          </a:p>
        </p:txBody>
      </p:sp>
      <p:sp>
        <p:nvSpPr>
          <p:cNvPr id="133" name="Google Shape;133;p10"/>
          <p:cNvSpPr txBox="1"/>
          <p:nvPr>
            <p:ph idx="1" type="body"/>
          </p:nvPr>
        </p:nvSpPr>
        <p:spPr>
          <a:xfrm>
            <a:off x="1500554" y="1825625"/>
            <a:ext cx="985324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/>
              <a:t>Exkurze do polytechnického hnízda v Areálu Vltavanů  pod vedením Ondřeje Neumajera.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Ukázka profesionálně vybavených učeben pro výuku pracovních činností, jako je robotika, mechanika a další technické obory –nejen pro učitele 2. stupně základních škol.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2022-09-12T08:18:56Z</dcterms:created>
  <dc:creator>Kateřina Loukotová</dc:creator>
</cp:coreProperties>
</file>