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2" roundtripDataSignature="AMtx7mjrcz3Sr1cI0dfAN0Kfr2CXX5xHL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customschemas.google.com/relationships/presentationmetadata" Target="metadata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8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8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svislý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7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vislý nadpis a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8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8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áhlaví oddílu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0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0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21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ání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2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2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22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22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22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enom nadpis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titulkem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5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5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itulkem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6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6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mailto:polomsky.jan@seznam.cz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cs-CZ"/>
              <a:t>Akce MAP září - říjen </a:t>
            </a:r>
            <a:br>
              <a:rPr lang="cs-CZ"/>
            </a:br>
            <a:r>
              <a:rPr lang="cs-CZ"/>
              <a:t>a závěrečná konference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cs-CZ"/>
              <a:t>15. 9. 2022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"/>
          <p:cNvSpPr txBox="1"/>
          <p:nvPr>
            <p:ph type="title"/>
          </p:nvPr>
        </p:nvSpPr>
        <p:spPr>
          <a:xfrm>
            <a:off x="1617784" y="365125"/>
            <a:ext cx="973601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18.10. </a:t>
            </a:r>
            <a:r>
              <a:rPr b="1" lang="cs-CZ"/>
              <a:t>Zdravá 5 </a:t>
            </a:r>
            <a:br>
              <a:rPr b="1" lang="cs-CZ"/>
            </a:br>
            <a:r>
              <a:rPr lang="cs-CZ"/>
              <a:t>ZŠ Smolkova, 9 – 13 hodin</a:t>
            </a:r>
            <a:endParaRPr/>
          </a:p>
        </p:txBody>
      </p:sp>
      <p:sp>
        <p:nvSpPr>
          <p:cNvPr id="139" name="Google Shape;139;p3"/>
          <p:cNvSpPr txBox="1"/>
          <p:nvPr>
            <p:ph idx="1" type="body"/>
          </p:nvPr>
        </p:nvSpPr>
        <p:spPr>
          <a:xfrm>
            <a:off x="1547446" y="1825625"/>
            <a:ext cx="9806354" cy="31449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b="1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b="1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cs-CZ"/>
              <a:t>Zdravá</a:t>
            </a:r>
            <a:r>
              <a:rPr lang="cs-CZ"/>
              <a:t> 5 je unikátní celorepublikový vzdělávací program pro základní i mateřské školy. </a:t>
            </a:r>
            <a:r>
              <a:rPr b="1" lang="cs-CZ"/>
              <a:t>Účastníci semináře se seznámí s nejaktuálnějšími poznatky z oblasti zdraví, s akcentem na výživu dětí předškolního i školního věku a s aktuálními informacemi, které souvisí s problematikou výchovy ke zdraví.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cs-CZ"/>
              <a:t>Sadu metodických materiálů si odnesou účastníci semináře zdarma do svých škol.</a:t>
            </a:r>
            <a:endParaRPr/>
          </a:p>
          <a:p>
            <a:pPr indent="-6413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1"/>
          <p:cNvSpPr txBox="1"/>
          <p:nvPr>
            <p:ph type="title"/>
          </p:nvPr>
        </p:nvSpPr>
        <p:spPr>
          <a:xfrm>
            <a:off x="1406768" y="365125"/>
            <a:ext cx="9947031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20. 10. </a:t>
            </a:r>
            <a:r>
              <a:rPr b="1" lang="cs-CZ"/>
              <a:t>Setkání žákovských parlamentů</a:t>
            </a:r>
            <a:endParaRPr b="1"/>
          </a:p>
        </p:txBody>
      </p:sp>
      <p:sp>
        <p:nvSpPr>
          <p:cNvPr id="145" name="Google Shape;145;p11"/>
          <p:cNvSpPr txBox="1"/>
          <p:nvPr>
            <p:ph idx="1" type="body"/>
          </p:nvPr>
        </p:nvSpPr>
        <p:spPr>
          <a:xfrm>
            <a:off x="1758462" y="1825625"/>
            <a:ext cx="9595338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Workshop Jak na podcasty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2"/>
          <p:cNvSpPr txBox="1"/>
          <p:nvPr>
            <p:ph type="title"/>
          </p:nvPr>
        </p:nvSpPr>
        <p:spPr>
          <a:xfrm>
            <a:off x="1423850" y="365125"/>
            <a:ext cx="992995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7500"/>
              <a:buFont typeface="Calibri"/>
              <a:buNone/>
            </a:pPr>
            <a:r>
              <a:rPr lang="cs-CZ"/>
              <a:t>7.10. a 24.10. </a:t>
            </a:r>
            <a:r>
              <a:rPr b="1" lang="cs-CZ" sz="4000"/>
              <a:t>Koučink pro vedoucí pracovníky MŠ</a:t>
            </a:r>
            <a:br>
              <a:rPr b="1" lang="cs-CZ" sz="4000"/>
            </a:br>
            <a:r>
              <a:rPr b="1" lang="cs-CZ" sz="4000"/>
              <a:t>							</a:t>
            </a:r>
            <a:r>
              <a:rPr lang="cs-CZ" sz="3200"/>
              <a:t>oba dny 9,00 – 16,00</a:t>
            </a:r>
            <a:endParaRPr sz="3200"/>
          </a:p>
        </p:txBody>
      </p:sp>
      <p:sp>
        <p:nvSpPr>
          <p:cNvPr id="151" name="Google Shape;151;p12"/>
          <p:cNvSpPr txBox="1"/>
          <p:nvPr>
            <p:ph idx="1" type="body"/>
          </p:nvPr>
        </p:nvSpPr>
        <p:spPr>
          <a:xfrm>
            <a:off x="1423850" y="1825625"/>
            <a:ext cx="992994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Jak vytvořit vizi, jak s ní pracovat s týmem a jak vytvářet strategie a vést tým k naplnění vizí skrze strategie…a nejen to bude součástí inteneraktivního setkání s lektorem Jiřím Šmejkalem z Koučink akademie Libchavy.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Zaměříme se na to, „co vás pálí“ při vedení týmu a zkusíme si, jak se dá s týmem pracovat pomocí některých koučovacích technik. 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3"/>
          <p:cNvSpPr txBox="1"/>
          <p:nvPr>
            <p:ph type="title"/>
          </p:nvPr>
        </p:nvSpPr>
        <p:spPr>
          <a:xfrm>
            <a:off x="1570892" y="365125"/>
            <a:ext cx="9782908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cs-CZ"/>
              <a:t>13.-14. 11. </a:t>
            </a:r>
            <a:r>
              <a:rPr b="1" lang="cs-CZ"/>
              <a:t>Leadership pro ředitele</a:t>
            </a:r>
            <a:br>
              <a:rPr b="1" lang="cs-CZ"/>
            </a:br>
            <a:r>
              <a:rPr b="1" lang="cs-CZ"/>
              <a:t>                                                </a:t>
            </a:r>
            <a:r>
              <a:rPr lang="cs-CZ"/>
              <a:t>radnice Praha 12</a:t>
            </a:r>
            <a:endParaRPr/>
          </a:p>
        </p:txBody>
      </p:sp>
      <p:sp>
        <p:nvSpPr>
          <p:cNvPr id="157" name="Google Shape;157;p13"/>
          <p:cNvSpPr txBox="1"/>
          <p:nvPr>
            <p:ph idx="1" type="body"/>
          </p:nvPr>
        </p:nvSpPr>
        <p:spPr>
          <a:xfrm>
            <a:off x="1711568" y="1825625"/>
            <a:ext cx="9642231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cs-CZ"/>
              <a:t>Ředitel jako mediátor -principy mediace konfliktů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Lektoři: Jitka Jilemnická a Jiří Kocourek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4"/>
          <p:cNvSpPr txBox="1"/>
          <p:nvPr>
            <p:ph type="title"/>
          </p:nvPr>
        </p:nvSpPr>
        <p:spPr>
          <a:xfrm>
            <a:off x="1406768" y="365125"/>
            <a:ext cx="9947031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10. 11. </a:t>
            </a:r>
            <a:r>
              <a:rPr b="1" lang="cs-CZ"/>
              <a:t>Řídící výbor online</a:t>
            </a:r>
            <a:endParaRPr b="1"/>
          </a:p>
        </p:txBody>
      </p:sp>
      <p:sp>
        <p:nvSpPr>
          <p:cNvPr id="163" name="Google Shape;163;p14"/>
          <p:cNvSpPr txBox="1"/>
          <p:nvPr>
            <p:ph idx="1" type="body"/>
          </p:nvPr>
        </p:nvSpPr>
        <p:spPr>
          <a:xfrm>
            <a:off x="1758462" y="1825625"/>
            <a:ext cx="9595338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realizační tým předloží Řídícímu výboru k vyjádření aktualizované strategické dokumenty MAP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5"/>
          <p:cNvSpPr txBox="1"/>
          <p:nvPr>
            <p:ph type="title"/>
          </p:nvPr>
        </p:nvSpPr>
        <p:spPr>
          <a:xfrm>
            <a:off x="1453662" y="294786"/>
            <a:ext cx="9876692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cs-CZ"/>
              <a:t>8.11. Závěrečná konference MAP II </a:t>
            </a:r>
            <a:br>
              <a:rPr b="1" lang="cs-CZ"/>
            </a:br>
            <a:r>
              <a:rPr b="1" lang="cs-CZ"/>
              <a:t>– </a:t>
            </a:r>
            <a:r>
              <a:rPr lang="cs-CZ"/>
              <a:t>radnice Praha 12, Multifunkční sál</a:t>
            </a:r>
            <a:endParaRPr/>
          </a:p>
        </p:txBody>
      </p:sp>
      <p:sp>
        <p:nvSpPr>
          <p:cNvPr id="169" name="Google Shape;169;p15"/>
          <p:cNvSpPr txBox="1"/>
          <p:nvPr>
            <p:ph idx="1" type="body"/>
          </p:nvPr>
        </p:nvSpPr>
        <p:spPr>
          <a:xfrm>
            <a:off x="1453662" y="1825625"/>
            <a:ext cx="9900138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/>
              <a:t>Inspirativní setkání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/>
              <a:t>Prezentace všech zapojených škol – V čem a jak nás MAP inspiroval a kam jsme se díky tomu v dané oblasti posunuli.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/>
              <a:t>Video, prezentace s fotkami, rozhovor …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/>
              <a:t>Prezentace MAPograntů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6"/>
          <p:cNvSpPr txBox="1"/>
          <p:nvPr>
            <p:ph type="title"/>
          </p:nvPr>
        </p:nvSpPr>
        <p:spPr>
          <a:xfrm>
            <a:off x="1453662" y="294786"/>
            <a:ext cx="9876692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nashledanou</a:t>
            </a:r>
            <a:endParaRPr/>
          </a:p>
        </p:txBody>
      </p:sp>
      <p:sp>
        <p:nvSpPr>
          <p:cNvPr id="175" name="Google Shape;175;p16"/>
          <p:cNvSpPr txBox="1"/>
          <p:nvPr>
            <p:ph idx="1" type="body"/>
          </p:nvPr>
        </p:nvSpPr>
        <p:spPr>
          <a:xfrm>
            <a:off x="1453662" y="1825625"/>
            <a:ext cx="9900138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/>
              <a:t>děkujeme za pozornost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     </a:t>
            </a:r>
            <a:r>
              <a:rPr b="1" lang="cs-CZ"/>
              <a:t>Polytechnika v ZŠ Zárubova</a:t>
            </a:r>
            <a:endParaRPr b="1"/>
          </a:p>
        </p:txBody>
      </p:sp>
      <p:sp>
        <p:nvSpPr>
          <p:cNvPr id="91" name="Google Shape;91;p2"/>
          <p:cNvSpPr txBox="1"/>
          <p:nvPr>
            <p:ph idx="1" type="body"/>
          </p:nvPr>
        </p:nvSpPr>
        <p:spPr>
          <a:xfrm>
            <a:off x="1711568" y="1596044"/>
            <a:ext cx="9642231" cy="4580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 lnSpcReduction="20000"/>
          </a:bodyPr>
          <a:lstStyle/>
          <a:p>
            <a:pPr indent="-228600" lvl="0" marL="22860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7300"/>
              <a:t>pod vedením pana Polomského</a:t>
            </a:r>
            <a:endParaRPr sz="7300"/>
          </a:p>
          <a:p>
            <a:pPr indent="-228600" lvl="0" marL="228600" rtl="0" algn="l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7300"/>
              <a:t>pro MŠ (1 hodina), pro 1.st. (2 hodiny), pro 2. st. (3 hodiny)</a:t>
            </a:r>
            <a:endParaRPr/>
          </a:p>
          <a:p>
            <a:pPr indent="-228600" lvl="0" marL="228600" rtl="0" algn="l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7300"/>
              <a:t>vždy ráno</a:t>
            </a:r>
            <a:endParaRPr/>
          </a:p>
          <a:p>
            <a:pPr indent="-228600" lvl="0" marL="228600" rtl="0" algn="l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7300"/>
              <a:t>děti/žáci si odnesou hotový výrobek</a:t>
            </a:r>
            <a:endParaRPr/>
          </a:p>
          <a:p>
            <a:pPr indent="-228600" lvl="0" marL="228600" rtl="0" algn="l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7300"/>
              <a:t>v nové učebně v ZŠ Zárubova v Praze 12</a:t>
            </a:r>
            <a:endParaRPr/>
          </a:p>
          <a:p>
            <a:pPr indent="-228600" lvl="0" marL="228600" rtl="0" algn="l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7300"/>
              <a:t>nutná domluva předem s panem Polomským na obsahu – mail: </a:t>
            </a:r>
            <a:r>
              <a:rPr lang="cs-CZ" sz="7300" u="sng">
                <a:solidFill>
                  <a:schemeClr val="hlink"/>
                </a:solidFill>
                <a:hlinkClick r:id="rId3"/>
              </a:rPr>
              <a:t>polomsky.jan@seznam.cz</a:t>
            </a:r>
            <a:endParaRPr sz="7300"/>
          </a:p>
          <a:p>
            <a:pPr indent="-228600" lvl="0" marL="228600" rtl="0" algn="l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7300"/>
              <a:t>pro školy MAP Praha 12 zdarma</a:t>
            </a:r>
            <a:endParaRPr/>
          </a:p>
          <a:p>
            <a:pPr indent="-228600" lvl="0" marL="228600" rtl="0" algn="l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7300"/>
              <a:t>bude probíhat od 1.10. do 31.12.2022 </a:t>
            </a:r>
            <a:endParaRPr/>
          </a:p>
          <a:p>
            <a:pPr indent="-112712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73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73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br>
              <a:rPr lang="cs-CZ"/>
            </a:b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     19. 9. </a:t>
            </a:r>
            <a:r>
              <a:rPr b="1" lang="cs-CZ"/>
              <a:t>PS Financování </a:t>
            </a:r>
            <a:r>
              <a:rPr lang="cs-CZ"/>
              <a:t>on-line 14 – 15 hodin</a:t>
            </a:r>
            <a:endParaRPr/>
          </a:p>
        </p:txBody>
      </p:sp>
      <p:sp>
        <p:nvSpPr>
          <p:cNvPr id="97" name="Google Shape;97;p4"/>
          <p:cNvSpPr txBox="1"/>
          <p:nvPr>
            <p:ph idx="1" type="body"/>
          </p:nvPr>
        </p:nvSpPr>
        <p:spPr>
          <a:xfrm>
            <a:off x="1711568" y="1825625"/>
            <a:ext cx="9642231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400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br>
              <a:rPr lang="cs-CZ" sz="7300"/>
            </a:br>
            <a:r>
              <a:rPr lang="cs-CZ" sz="7300"/>
              <a:t>Program:</a:t>
            </a:r>
            <a:endParaRPr sz="73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7300"/>
              <a:t>NE IROP pro MŠ a ZŠ v Praze</a:t>
            </a:r>
            <a:endParaRPr sz="73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7300"/>
              <a:t>Využití odborných učeben jako kmenové učebny – </a:t>
            </a:r>
            <a:r>
              <a:rPr lang="cs-CZ" sz="6000"/>
              <a:t>Udržitelnost projektů OP PPR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7300"/>
              <a:t>Energetické úspory – posun v problematice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7300"/>
              <a:t>Investiční priority MAP a jejich aktualizace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7300"/>
              <a:t>Aktualizace MAP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7300"/>
              <a:t>Diskuze nad aktuálními tématy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br>
              <a:rPr lang="cs-CZ"/>
            </a:b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     20.9. </a:t>
            </a:r>
            <a:r>
              <a:rPr b="1" lang="cs-CZ"/>
              <a:t>PS Kalokagathia a Rovné příležitosti </a:t>
            </a:r>
            <a:br>
              <a:rPr lang="cs-CZ" sz="3600"/>
            </a:br>
            <a:r>
              <a:rPr lang="cs-CZ" sz="3600"/>
              <a:t>                                               od 17 hodin on-line</a:t>
            </a:r>
            <a:endParaRPr sz="3600"/>
          </a:p>
        </p:txBody>
      </p:sp>
      <p:sp>
        <p:nvSpPr>
          <p:cNvPr id="103" name="Google Shape;103;p5"/>
          <p:cNvSpPr txBox="1"/>
          <p:nvPr>
            <p:ph idx="1" type="body"/>
          </p:nvPr>
        </p:nvSpPr>
        <p:spPr>
          <a:xfrm>
            <a:off x="1266092" y="1825625"/>
            <a:ext cx="10087708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4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sz="3200"/>
              <a:t>Témata duševního zdraví dětí i učitelů, nabídneme besedy v rámci MAPoGrantu.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sz="3200"/>
              <a:t>Setkáním Vás provede Helena Pravdová, vedoucí PS Rovné příležitosti. 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6"/>
          <p:cNvSpPr txBox="1"/>
          <p:nvPr>
            <p:ph type="title"/>
          </p:nvPr>
        </p:nvSpPr>
        <p:spPr>
          <a:xfrm>
            <a:off x="1477108" y="365125"/>
            <a:ext cx="9876692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21.9. </a:t>
            </a:r>
            <a:r>
              <a:rPr b="1" lang="cs-CZ"/>
              <a:t>Elixír do škol</a:t>
            </a:r>
            <a:br>
              <a:rPr lang="cs-CZ"/>
            </a:br>
            <a:r>
              <a:rPr lang="cs-CZ"/>
              <a:t>                               </a:t>
            </a:r>
            <a:r>
              <a:rPr lang="cs-CZ" sz="4000"/>
              <a:t>16 – 18 ZŠ Angel</a:t>
            </a:r>
            <a:endParaRPr sz="4000"/>
          </a:p>
        </p:txBody>
      </p:sp>
      <p:sp>
        <p:nvSpPr>
          <p:cNvPr id="109" name="Google Shape;109;p6"/>
          <p:cNvSpPr txBox="1"/>
          <p:nvPr>
            <p:ph idx="1" type="body"/>
          </p:nvPr>
        </p:nvSpPr>
        <p:spPr>
          <a:xfrm>
            <a:off x="1688122" y="1825625"/>
            <a:ext cx="9665677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cs-CZ"/>
              <a:t>Stabilní ….. A nebo ne?</a:t>
            </a:r>
            <a:br>
              <a:rPr b="1" lang="cs-CZ"/>
            </a:br>
            <a:r>
              <a:rPr lang="cs-CZ"/>
              <a:t>- Jak postavit co nejstabilnější (a nejvyšší) věž? </a:t>
            </a:r>
            <a:br>
              <a:rPr lang="cs-CZ"/>
            </a:br>
            <a:r>
              <a:rPr lang="cs-CZ"/>
              <a:t>- Jaké triky používají provazochodci, aby nepřepadli? </a:t>
            </a:r>
            <a:br>
              <a:rPr lang="cs-CZ"/>
            </a:br>
            <a:r>
              <a:rPr lang="cs-CZ"/>
              <a:t>- Jak balancovat s hroudou modelíny? </a:t>
            </a:r>
            <a:br>
              <a:rPr lang="cs-CZ"/>
            </a:br>
            <a:br>
              <a:rPr lang="cs-CZ"/>
            </a:br>
            <a:r>
              <a:rPr lang="cs-CZ"/>
              <a:t> Zlatým hřebem bude výroba stavby, která vypadá, že levituje (a přitom je docela stabilní.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7"/>
          <p:cNvSpPr txBox="1"/>
          <p:nvPr>
            <p:ph type="title"/>
          </p:nvPr>
        </p:nvSpPr>
        <p:spPr>
          <a:xfrm>
            <a:off x="1500554" y="365125"/>
            <a:ext cx="9853246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 22.9. </a:t>
            </a:r>
            <a:r>
              <a:rPr b="1" lang="cs-CZ"/>
              <a:t>Řízení změny  - </a:t>
            </a:r>
            <a:r>
              <a:rPr lang="cs-CZ"/>
              <a:t>9 – 16</a:t>
            </a:r>
            <a:br>
              <a:rPr lang="cs-CZ"/>
            </a:br>
            <a:r>
              <a:rPr lang="cs-CZ"/>
              <a:t>                                                  Viniční domek</a:t>
            </a:r>
            <a:endParaRPr/>
          </a:p>
        </p:txBody>
      </p:sp>
      <p:sp>
        <p:nvSpPr>
          <p:cNvPr id="115" name="Google Shape;115;p7"/>
          <p:cNvSpPr txBox="1"/>
          <p:nvPr>
            <p:ph idx="1" type="body"/>
          </p:nvPr>
        </p:nvSpPr>
        <p:spPr>
          <a:xfrm>
            <a:off x="1735014" y="1825625"/>
            <a:ext cx="9618785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cs-CZ"/>
              <a:t>Podpora vytváření strategií škol se Zdeňkem  Randou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b="1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uvádění Strategie 2030+ do každodenního života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Manažerské dovednosti – jak prohloubit týmovou spoupráci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8"/>
          <p:cNvSpPr txBox="1"/>
          <p:nvPr>
            <p:ph type="title"/>
          </p:nvPr>
        </p:nvSpPr>
        <p:spPr>
          <a:xfrm>
            <a:off x="1524000" y="365125"/>
            <a:ext cx="98298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cs-CZ"/>
              <a:t>  22.9. </a:t>
            </a:r>
            <a:r>
              <a:rPr b="1" lang="cs-CZ"/>
              <a:t>PS Matematika </a:t>
            </a:r>
            <a:r>
              <a:rPr lang="cs-CZ"/>
              <a:t>–  16 – 18 hodin</a:t>
            </a:r>
            <a:br>
              <a:rPr lang="cs-CZ"/>
            </a:br>
            <a:r>
              <a:rPr lang="cs-CZ"/>
              <a:t>                                       ZŠ Profesora Švejcara</a:t>
            </a:r>
            <a:endParaRPr/>
          </a:p>
        </p:txBody>
      </p:sp>
      <p:sp>
        <p:nvSpPr>
          <p:cNvPr id="121" name="Google Shape;121;p8"/>
          <p:cNvSpPr txBox="1"/>
          <p:nvPr>
            <p:ph idx="1" type="body"/>
          </p:nvPr>
        </p:nvSpPr>
        <p:spPr>
          <a:xfrm>
            <a:off x="1547446" y="1825625"/>
            <a:ext cx="9806354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4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sz="3200"/>
              <a:t>Hry a hlavolamy ve výuce matematiky</a:t>
            </a:r>
            <a:endParaRPr sz="3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9"/>
          <p:cNvSpPr txBox="1"/>
          <p:nvPr>
            <p:ph type="title"/>
          </p:nvPr>
        </p:nvSpPr>
        <p:spPr>
          <a:xfrm>
            <a:off x="1453662" y="365125"/>
            <a:ext cx="9900138" cy="221395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11.10.</a:t>
            </a:r>
            <a:r>
              <a:rPr b="1" lang="cs-CZ"/>
              <a:t> PS Kalokagathia a Rovné příležitosti</a:t>
            </a:r>
            <a:br>
              <a:rPr b="1" lang="cs-CZ"/>
            </a:br>
            <a:r>
              <a:rPr b="1" lang="cs-CZ"/>
              <a:t>                                              </a:t>
            </a:r>
            <a:r>
              <a:rPr lang="cs-CZ"/>
              <a:t>13 – 15 ZŠ Angel</a:t>
            </a:r>
            <a:br>
              <a:rPr b="1" lang="cs-CZ"/>
            </a:br>
            <a:endParaRPr sz="3600"/>
          </a:p>
        </p:txBody>
      </p:sp>
      <p:sp>
        <p:nvSpPr>
          <p:cNvPr id="127" name="Google Shape;127;p9"/>
          <p:cNvSpPr txBox="1"/>
          <p:nvPr>
            <p:ph idx="1" type="body"/>
          </p:nvPr>
        </p:nvSpPr>
        <p:spPr>
          <a:xfrm>
            <a:off x="1377462" y="2790092"/>
            <a:ext cx="10515600" cy="3480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cs-CZ"/>
              <a:t>PREVENCE BODYSHAMINGU A RIZIKA VZNIKU PORUCH PŘÍJMU POTRAVY U DĚTÍ</a:t>
            </a:r>
            <a:br>
              <a:rPr lang="cs-CZ"/>
            </a:b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Odpovíme na otázku „Co je to bodyshaming a jaký má vliv na duševní zdraví?“ a současně si představíme projekt „Moje tělo je moje“.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0"/>
          <p:cNvSpPr txBox="1"/>
          <p:nvPr>
            <p:ph type="title"/>
          </p:nvPr>
        </p:nvSpPr>
        <p:spPr>
          <a:xfrm>
            <a:off x="1547446" y="365125"/>
            <a:ext cx="9806354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17.10. </a:t>
            </a:r>
            <a:r>
              <a:rPr b="1" lang="cs-CZ"/>
              <a:t>PS Digitální gramotnost </a:t>
            </a:r>
            <a:r>
              <a:rPr lang="cs-CZ"/>
              <a:t>od 15.30</a:t>
            </a:r>
            <a:endParaRPr/>
          </a:p>
        </p:txBody>
      </p:sp>
      <p:sp>
        <p:nvSpPr>
          <p:cNvPr id="133" name="Google Shape;133;p10"/>
          <p:cNvSpPr txBox="1"/>
          <p:nvPr>
            <p:ph idx="1" type="body"/>
          </p:nvPr>
        </p:nvSpPr>
        <p:spPr>
          <a:xfrm>
            <a:off x="1500554" y="1825625"/>
            <a:ext cx="9853246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cs-CZ"/>
              <a:t>Exkurze do polytechnického hnízda v Areálu Vltavanů  pod vedením Ondřeje Neumajera.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/>
              <a:t>Ukázka profesionálně vybavených učeben pro výuku pracovních činností, jako je robotika, mechanika a další technické obory –nejen pro učitele 2. stupně základních škol.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i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2022-09-12T08:18:56Z</dcterms:created>
  <dc:creator>Kateřina Loukotová</dc:creator>
</cp:coreProperties>
</file>